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9"/>
  </p:notesMasterIdLst>
  <p:sldIdLst>
    <p:sldId id="286" r:id="rId5"/>
    <p:sldId id="310" r:id="rId6"/>
    <p:sldId id="311" r:id="rId7"/>
    <p:sldId id="268" r:id="rId8"/>
    <p:sldId id="291" r:id="rId9"/>
    <p:sldId id="295" r:id="rId10"/>
    <p:sldId id="296" r:id="rId11"/>
    <p:sldId id="294" r:id="rId12"/>
    <p:sldId id="265" r:id="rId13"/>
    <p:sldId id="297" r:id="rId14"/>
    <p:sldId id="298" r:id="rId15"/>
    <p:sldId id="300" r:id="rId16"/>
    <p:sldId id="307" r:id="rId17"/>
    <p:sldId id="299" r:id="rId18"/>
    <p:sldId id="301" r:id="rId19"/>
    <p:sldId id="290" r:id="rId20"/>
    <p:sldId id="308" r:id="rId21"/>
    <p:sldId id="273" r:id="rId22"/>
    <p:sldId id="303" r:id="rId23"/>
    <p:sldId id="302" r:id="rId24"/>
    <p:sldId id="304" r:id="rId25"/>
    <p:sldId id="305" r:id="rId26"/>
    <p:sldId id="283" r:id="rId27"/>
    <p:sldId id="312" r:id="rId28"/>
  </p:sldIdLst>
  <p:sldSz cx="12192000" cy="6858000"/>
  <p:notesSz cx="6858000" cy="9144000"/>
  <p:embeddedFontLst>
    <p:embeddedFont>
      <p:font typeface="DM Sans 14pt" pitchFamily="2" charset="0"/>
      <p:regular r:id="rId30"/>
      <p:bold r:id="rId31"/>
      <p:italic r:id="rId32"/>
      <p:boldItalic r:id="rId33"/>
    </p:embeddedFont>
    <p:embeddedFont>
      <p:font typeface="DM Sans 14pt Light" pitchFamily="2" charset="0"/>
      <p:regular r:id="rId34"/>
      <p:bold r:id="rId35"/>
      <p:italic r:id="rId36"/>
      <p:boldItalic r:id="rId37"/>
    </p:embeddedFont>
    <p:embeddedFont>
      <p:font typeface="Roboto" panose="02000000000000000000" pitchFamily="2" charset="0"/>
      <p:regular r:id="rId38"/>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738"/>
    <a:srgbClr val="187BB4"/>
    <a:srgbClr val="E51937"/>
    <a:srgbClr val="FFC429"/>
    <a:srgbClr val="7476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EBDB8-A630-4400-B77A-CB79CBFFE7BA}" v="1" dt="2025-11-07T20:33:49.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5"/>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27554-A74F-6142-A4A0-DF3A6D9C6FB2}"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F4417-B8BD-A84A-8976-3EF479C31AE4}" type="slidenum">
              <a:rPr lang="en-US" smtClean="0"/>
              <a:t>‹#›</a:t>
            </a:fld>
            <a:endParaRPr lang="en-US"/>
          </a:p>
        </p:txBody>
      </p:sp>
    </p:spTree>
    <p:extLst>
      <p:ext uri="{BB962C8B-B14F-4D97-AF65-F5344CB8AC3E}">
        <p14:creationId xmlns:p14="http://schemas.microsoft.com/office/powerpoint/2010/main" val="55951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F4417-B8BD-A84A-8976-3EF479C31AE4}" type="slidenum">
              <a:rPr lang="en-US" smtClean="0"/>
              <a:t>10</a:t>
            </a:fld>
            <a:endParaRPr lang="en-US"/>
          </a:p>
        </p:txBody>
      </p:sp>
    </p:spTree>
    <p:extLst>
      <p:ext uri="{BB962C8B-B14F-4D97-AF65-F5344CB8AC3E}">
        <p14:creationId xmlns:p14="http://schemas.microsoft.com/office/powerpoint/2010/main" val="288696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8F43-A7B7-00DA-6C9F-4E92D39E3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BAE275-0188-F4C7-B88B-279CBC9F9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863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851D-0A38-25D2-D1C9-E107CCFF4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A2BF9-6040-0D08-90C0-6BCE114984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02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858B-43FB-2B70-DE37-DAD775EA3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2DF6F5-FB5F-B3AF-F11D-3A6604B5DD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66503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75D8-AA04-EB75-D2D5-6BC99E320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AE57A-853A-1DD3-436B-56DE78DD83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FB0AF6-95BB-1818-AACB-1A167AAA3A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61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84B6-CA2A-4125-3FC2-5ACAEB2C0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A56F8-57E7-276B-31DF-CB1910E845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2378E-63F6-3448-231E-85FCFC829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5847F3-389C-76EF-2D5D-1C0A4D0C8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60DB5-DB4C-85F9-ADA9-E34A341FAF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99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6392-B7F6-F665-2AB2-84BBA730B2F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668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74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EB37-C7AE-D826-46A1-1FAE1B93C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6DA67F-5426-9F51-EB58-B034FA33A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19A92D-68A4-068B-FC56-0606FFAD8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5216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3B1F-99A5-312D-A9EA-00ED7AA06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FD16A5-0DD5-BA9F-78FE-43F9CF312E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EF2AFC-0BE0-48A4-F098-19D297ABF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8103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81075-A367-8268-B704-099A9F20A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AB0EBA-7F86-602D-1D3A-B83450BC1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C44335E-15A5-85DE-D88F-9F97FFDDAD23}"/>
              </a:ext>
            </a:extLst>
          </p:cNvPr>
          <p:cNvPicPr>
            <a:picLocks noChangeAspect="1"/>
          </p:cNvPicPr>
          <p:nvPr userDrawn="1"/>
        </p:nvPicPr>
        <p:blipFill>
          <a:blip r:embed="rId11" cstate="screen">
            <a:alphaModFix amt="70000"/>
            <a:extLst>
              <a:ext uri="{28A0092B-C50C-407E-A947-70E740481C1C}">
                <a14:useLocalDpi xmlns:a14="http://schemas.microsoft.com/office/drawing/2010/main"/>
              </a:ext>
            </a:extLst>
          </a:blip>
          <a:stretch>
            <a:fillRect/>
          </a:stretch>
        </p:blipFill>
        <p:spPr>
          <a:xfrm>
            <a:off x="400330" y="6311900"/>
            <a:ext cx="1334028" cy="301570"/>
          </a:xfrm>
          <a:prstGeom prst="rect">
            <a:avLst/>
          </a:prstGeom>
        </p:spPr>
      </p:pic>
    </p:spTree>
    <p:extLst>
      <p:ext uri="{BB962C8B-B14F-4D97-AF65-F5344CB8AC3E}">
        <p14:creationId xmlns:p14="http://schemas.microsoft.com/office/powerpoint/2010/main" val="2396385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i="0" kern="1200">
          <a:solidFill>
            <a:schemeClr val="tx1"/>
          </a:solidFill>
          <a:latin typeface="DM Sans 14p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M Sans 14p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M Sans 14p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M Sans 14p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M Sans 14p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M Sans 14p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alter@uoguelph.ca"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sec@uoguelph.ca" TargetMode="External"/><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hyperlink" Target="mailto:ithelp@uoguelph.c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use-generative-artificial-intelligence-development-and-review-research-proposals/guidance-use-artificial-intelligence-development-and-review-research-grant-proposals"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ithelp.uoguelph.ca/policy/research-data-classification" TargetMode="External"/><Relationship Id="rId7" Type="http://schemas.openxmlformats.org/officeDocument/2006/relationships/hyperlink" Target="https://ithelp.uoguelph.ca/topic/awsfiles/download_files?ref=https://dzf8vqv24eqhg.cloudfront.net/userfiles/25940/32785/ckfinder/files/2024_ai_guidelines_FINAL_Nov2024.pdf" TargetMode="External"/><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hyperlink" Target="https://www.uoguelph.ca/research/for-researchers/other/safeguarding-research" TargetMode="External"/><Relationship Id="rId5" Type="http://schemas.openxmlformats.org/officeDocument/2006/relationships/hyperlink" Target="https://ithelp.uoguelph.ca/policy/acceptable-use-policy" TargetMode="External"/><Relationship Id="rId4" Type="http://schemas.openxmlformats.org/officeDocument/2006/relationships/hyperlink" Target="https://ithelp.uoguelph.ca/policy/data-storage-guidelin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ka.ms/EDPLearn" TargetMode="External"/><Relationship Id="rId2" Type="http://schemas.openxmlformats.org/officeDocument/2006/relationships/hyperlink" Target="https://ithelp.uoguelph.ca/topic/awsfiles/download_files?ref=https://dzf8vqv24eqhg.cloudfront.net/userfiles/25940/32785/ckfinder/files/2024_ai_guidelines_FINAL_Nov2024.pdf" TargetMode="External"/><Relationship Id="rId1" Type="http://schemas.openxmlformats.org/officeDocument/2006/relationships/slideLayout" Target="../slideLayouts/slideLayout9.xml"/><Relationship Id="rId5" Type="http://schemas.openxmlformats.org/officeDocument/2006/relationships/hyperlink" Target="https://uoguelphca.sharepoint.com/sites/ccs/SitePages/Microsoft-Copilot.aspx" TargetMode="External"/><Relationship Id="rId4" Type="http://schemas.openxmlformats.org/officeDocument/2006/relationships/hyperlink" Target="https://learn.microsoft.com/en-us/copilot/privacy-and-protec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2" Type="http://schemas.openxmlformats.org/officeDocument/2006/relationships/hyperlink" Target="https://ithelp.uoguelph.ca/topic/awsfiles/download_files?ref=https://dzf8vqv24eqhg.cloudfront.net/userfiles/25940/32785/ckfinder/files/2024_ai_guidelines_FINAL_Nov2024.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ithelp.uoguelph.ca/topic/awsfiles/download_files?ref=https://dzf8vqv24eqhg.cloudfront.net/userfiles/25940/32785/ckfinder/files/2024_ai_guidelines_FINAL_Nov2024.pdf"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ithelp.uoguelph.ca/topic/awsfiles/download_files?ref=https://dzf8vqv24eqhg.cloudfront.net/userfiles/25940/32785/ckfinder/files/2024_ai_guidelines_FINAL_Nov2024.pdf"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ithelp.uoguelph.ca/topic/awsfiles/download_files?ref=https://dzf8vqv24eqhg.cloudfront.net/userfiles/25940/32785/ckfinder/files/2024_ai_guidelines_FINAL_Nov2024.pdf" TargetMode="External"/><Relationship Id="rId2" Type="http://schemas.openxmlformats.org/officeDocument/2006/relationships/hyperlink" Target="https://guides.lib.purdue.edu/c.php?g=1371380&amp;p=10135074"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jsalter@uoguelph.ca"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infosec@uoguelph.c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learningcommons.lib.uoguelph.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2024_ai_guidelines_final_nov2024.pdf/" TargetMode="External"/><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www.ontario.ca/document/freedom-information-and-protection-privacy-manua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A34AA-D5A5-2FEA-E74F-A0FA0DF9E525}"/>
              </a:ext>
              <a:ext uri="{C183D7F6-B498-43B3-948B-1728B52AA6E4}">
                <adec:decorative xmlns:adec="http://schemas.microsoft.com/office/drawing/2017/decorative" val="1"/>
              </a:ext>
            </a:extLst>
          </p:cNvPr>
          <p:cNvPicPr preferRelativeResize="0">
            <a:picLocks/>
          </p:cNvPicPr>
          <p:nvPr/>
        </p:nvPicPr>
        <p:blipFill>
          <a:blip r:embed="rId2" cstate="screen">
            <a:extLst>
              <a:ext uri="{28A0092B-C50C-407E-A947-70E740481C1C}">
                <a14:useLocalDpi xmlns:a14="http://schemas.microsoft.com/office/drawing/2010/main"/>
              </a:ext>
            </a:extLst>
          </a:blip>
          <a:srcRect/>
          <a:stretch/>
        </p:blipFill>
        <p:spPr>
          <a:xfrm>
            <a:off x="3048000" y="0"/>
            <a:ext cx="9144000" cy="6858000"/>
          </a:xfrm>
          <a:prstGeom prst="rect">
            <a:avLst/>
          </a:prstGeom>
        </p:spPr>
      </p:pic>
      <p:sp>
        <p:nvSpPr>
          <p:cNvPr id="3" name="Rectangle 2">
            <a:extLst>
              <a:ext uri="{FF2B5EF4-FFF2-40B4-BE49-F238E27FC236}">
                <a16:creationId xmlns:a16="http://schemas.microsoft.com/office/drawing/2014/main" id="{43BE4791-9A61-E2DC-8470-77CE7086E986}"/>
              </a:ext>
              <a:ext uri="{C183D7F6-B498-43B3-948B-1728B52AA6E4}">
                <adec:decorative xmlns:adec="http://schemas.microsoft.com/office/drawing/2017/decorative" val="1"/>
              </a:ext>
            </a:extLst>
          </p:cNvPr>
          <p:cNvSpPr/>
          <p:nvPr/>
        </p:nvSpPr>
        <p:spPr>
          <a:xfrm>
            <a:off x="0" y="0"/>
            <a:ext cx="14586228" cy="6858000"/>
          </a:xfrm>
          <a:prstGeom prst="rect">
            <a:avLst/>
          </a:prstGeom>
          <a:gradFill>
            <a:gsLst>
              <a:gs pos="32000">
                <a:schemeClr val="tx1"/>
              </a:gs>
              <a:gs pos="66000">
                <a:schemeClr val="tx1">
                  <a:alpha val="0"/>
                  <a:lumMod val="0"/>
                  <a:lumOff val="100000"/>
                </a:schemeClr>
              </a:gs>
            </a:gsLst>
            <a:lin ang="0" scaled="0"/>
          </a:gradFill>
          <a:ln>
            <a:noFill/>
          </a:ln>
          <a:effectLst>
            <a:outerShdw blurRad="63500" dist="38100" dir="270000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AB3FAA2-B858-0C58-44FF-F824DAD946AE}"/>
              </a:ext>
            </a:extLst>
          </p:cNvPr>
          <p:cNvSpPr txBox="1">
            <a:spLocks noGrp="1"/>
          </p:cNvSpPr>
          <p:nvPr>
            <p:ph type="title" idx="4294967295"/>
          </p:nvPr>
        </p:nvSpPr>
        <p:spPr>
          <a:xfrm>
            <a:off x="534588" y="1361888"/>
            <a:ext cx="10758994" cy="575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lvl="0">
              <a:lnSpc>
                <a:spcPct val="100000"/>
              </a:lnSpc>
              <a:defRPr/>
            </a:pPr>
            <a:r>
              <a:rPr lang="en-US" dirty="0">
                <a:solidFill>
                  <a:schemeClr val="bg1"/>
                </a:solidFill>
                <a:latin typeface="DM Sans 14pt"/>
                <a:ea typeface="Roboto"/>
                <a:cs typeface="Arial"/>
              </a:rPr>
              <a:t>AI and your Unpublished Writing: </a:t>
            </a:r>
            <a:br>
              <a:rPr lang="en-US" sz="5400" dirty="0">
                <a:solidFill>
                  <a:schemeClr val="bg1"/>
                </a:solidFill>
                <a:ea typeface="Roboto"/>
                <a:cs typeface="Arial"/>
              </a:rPr>
            </a:br>
            <a:r>
              <a:rPr lang="en-US" sz="3600" dirty="0">
                <a:solidFill>
                  <a:schemeClr val="bg1"/>
                </a:solidFill>
                <a:latin typeface="DM Sans 14pt"/>
                <a:ea typeface="Roboto"/>
                <a:cs typeface="Arial"/>
              </a:rPr>
              <a:t>Risks of Using Large Language Models (LLMs)</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a:extLst>
              <a:ext uri="{FF2B5EF4-FFF2-40B4-BE49-F238E27FC236}">
                <a16:creationId xmlns:a16="http://schemas.microsoft.com/office/drawing/2014/main" id="{A17E6820-DE0F-5041-3C47-4B24770A1B71}"/>
              </a:ext>
            </a:extLst>
          </p:cNvPr>
          <p:cNvSpPr txBox="1"/>
          <p:nvPr/>
        </p:nvSpPr>
        <p:spPr>
          <a:xfrm>
            <a:off x="534588" y="2482852"/>
            <a:ext cx="3828292" cy="2831544"/>
          </a:xfrm>
          <a:prstGeom prst="rect">
            <a:avLst/>
          </a:prstGeom>
          <a:noFill/>
        </p:spPr>
        <p:txBody>
          <a:bodyPr wrap="none" lIns="91440" tIns="45720" rIns="91440" bIns="45720" rtlCol="0" anchor="t">
            <a:spAutoFit/>
          </a:bodyPr>
          <a:lstStyle/>
          <a:p>
            <a:r>
              <a:rPr lang="en-US" sz="2200">
                <a:solidFill>
                  <a:schemeClr val="bg1"/>
                </a:solidFill>
                <a:latin typeface="DM Sans 14pt"/>
                <a:ea typeface="Roboto"/>
              </a:rPr>
              <a:t>September 10, 2025</a:t>
            </a:r>
          </a:p>
          <a:p>
            <a:endParaRPr lang="en-US" sz="2200">
              <a:solidFill>
                <a:schemeClr val="bg1"/>
              </a:solidFill>
              <a:latin typeface="DM Sans 14pt" pitchFamily="2" charset="77"/>
              <a:ea typeface="Roboto" panose="02000000000000000000" pitchFamily="2" charset="0"/>
            </a:endParaRPr>
          </a:p>
          <a:p>
            <a:pPr algn="ctr"/>
            <a:endParaRPr lang="en-US" sz="2200">
              <a:solidFill>
                <a:schemeClr val="bg1"/>
              </a:solidFill>
              <a:latin typeface="DM Sans 14pt"/>
              <a:ea typeface="Roboto"/>
            </a:endParaRPr>
          </a:p>
          <a:p>
            <a:pPr algn="ctr"/>
            <a:endParaRPr lang="en-US" sz="2200">
              <a:solidFill>
                <a:schemeClr val="bg1"/>
              </a:solidFill>
              <a:latin typeface="DM Sans 14pt"/>
              <a:ea typeface="Roboto"/>
            </a:endParaRPr>
          </a:p>
          <a:p>
            <a:r>
              <a:rPr lang="en-US" sz="2400" b="1">
                <a:solidFill>
                  <a:schemeClr val="bg1"/>
                </a:solidFill>
                <a:latin typeface="DM Sans 14pt"/>
                <a:ea typeface="Roboto"/>
              </a:rPr>
              <a:t>Dr. Jodie Salter </a:t>
            </a:r>
            <a:r>
              <a:rPr lang="en-US" sz="2200">
                <a:solidFill>
                  <a:schemeClr val="bg1"/>
                </a:solidFill>
                <a:latin typeface="DM Sans 14pt"/>
                <a:ea typeface="Roboto"/>
              </a:rPr>
              <a:t>(she/her)</a:t>
            </a:r>
          </a:p>
          <a:p>
            <a:r>
              <a:rPr lang="en-US" sz="2200">
                <a:solidFill>
                  <a:srgbClr val="00B0F0"/>
                </a:solidFill>
                <a:latin typeface="DM Sans 14pt"/>
                <a:ea typeface="Roboto"/>
                <a:hlinkClick r:id="rId3">
                  <a:extLst>
                    <a:ext uri="{A12FA001-AC4F-418D-AE19-62706E023703}">
                      <ahyp:hlinkClr xmlns:ahyp="http://schemas.microsoft.com/office/drawing/2018/hyperlinkcolor" val="tx"/>
                    </a:ext>
                  </a:extLst>
                </a:hlinkClick>
              </a:rPr>
              <a:t>jsalter@uoguelph.ca</a:t>
            </a:r>
            <a:r>
              <a:rPr lang="en-US" sz="2200">
                <a:solidFill>
                  <a:srgbClr val="00B0F0"/>
                </a:solidFill>
                <a:latin typeface="DM Sans 14pt"/>
                <a:ea typeface="Roboto"/>
              </a:rPr>
              <a:t> </a:t>
            </a:r>
            <a:endParaRPr lang="en-US" sz="2200">
              <a:solidFill>
                <a:srgbClr val="00B0F0"/>
              </a:solidFill>
              <a:latin typeface="DM Sans 14pt" pitchFamily="2" charset="77"/>
              <a:ea typeface="Roboto" panose="02000000000000000000" pitchFamily="2" charset="0"/>
            </a:endParaRPr>
          </a:p>
          <a:p>
            <a:r>
              <a:rPr lang="en-US" sz="2200">
                <a:solidFill>
                  <a:schemeClr val="bg1"/>
                </a:solidFill>
                <a:latin typeface="DM Sans 14pt"/>
                <a:ea typeface="Roboto"/>
              </a:rPr>
              <a:t>Writing Specialist</a:t>
            </a:r>
            <a:endParaRPr lang="en-US" sz="2200">
              <a:solidFill>
                <a:schemeClr val="bg1"/>
              </a:solidFill>
              <a:latin typeface="DM Sans 14pt" pitchFamily="2" charset="77"/>
              <a:ea typeface="Roboto" panose="02000000000000000000" pitchFamily="2" charset="0"/>
            </a:endParaRPr>
          </a:p>
          <a:p>
            <a:r>
              <a:rPr lang="en-US" sz="2200">
                <a:solidFill>
                  <a:schemeClr val="bg1"/>
                </a:solidFill>
                <a:latin typeface="DM Sans 14pt"/>
                <a:ea typeface="Roboto"/>
              </a:rPr>
              <a:t>McLaughlin Library</a:t>
            </a:r>
            <a:endParaRPr lang="en-US" sz="2200">
              <a:solidFill>
                <a:schemeClr val="bg1"/>
              </a:solidFill>
              <a:latin typeface="DM Sans 14pt" pitchFamily="2" charset="77"/>
              <a:ea typeface="Roboto" panose="02000000000000000000" pitchFamily="2" charset="0"/>
            </a:endParaRPr>
          </a:p>
        </p:txBody>
      </p:sp>
      <p:pic>
        <p:nvPicPr>
          <p:cNvPr id="6" name="Picture 5" descr="University of Guelph Library logo">
            <a:extLst>
              <a:ext uri="{FF2B5EF4-FFF2-40B4-BE49-F238E27FC236}">
                <a16:creationId xmlns:a16="http://schemas.microsoft.com/office/drawing/2014/main" id="{1CD2F4B1-991D-DD63-4220-66E04223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588" y="5777277"/>
            <a:ext cx="3324120" cy="673239"/>
          </a:xfrm>
          <a:prstGeom prst="rect">
            <a:avLst/>
          </a:prstGeom>
        </p:spPr>
      </p:pic>
      <p:sp>
        <p:nvSpPr>
          <p:cNvPr id="7" name="TextBox 6">
            <a:extLst>
              <a:ext uri="{FF2B5EF4-FFF2-40B4-BE49-F238E27FC236}">
                <a16:creationId xmlns:a16="http://schemas.microsoft.com/office/drawing/2014/main" id="{B71F1DB7-2C20-B038-9367-57D1D3F3B93D}"/>
              </a:ext>
              <a:ext uri="{C183D7F6-B498-43B3-948B-1728B52AA6E4}">
                <adec:decorative xmlns:adec="http://schemas.microsoft.com/office/drawing/2017/decorative" val="1"/>
              </a:ext>
            </a:extLst>
          </p:cNvPr>
          <p:cNvSpPr txBox="1"/>
          <p:nvPr/>
        </p:nvSpPr>
        <p:spPr>
          <a:xfrm>
            <a:off x="-672029" y="4285561"/>
            <a:ext cx="486291"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4584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62B15-2358-80DA-3EBA-154A16959F5C}"/>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71B1F2E1-B038-07BD-B8B6-14239997C468}"/>
              </a:ext>
              <a:ext uri="{C183D7F6-B498-43B3-948B-1728B52AA6E4}">
                <adec:decorative xmlns:adec="http://schemas.microsoft.com/office/drawing/2017/decorative" val="1"/>
              </a:ext>
            </a:extLst>
          </p:cNvPr>
          <p:cNvSpPr/>
          <p:nvPr/>
        </p:nvSpPr>
        <p:spPr>
          <a:xfrm>
            <a:off x="8856925" y="3221273"/>
            <a:ext cx="2266581" cy="2155744"/>
          </a:xfrm>
          <a:prstGeom prst="ellipse">
            <a:avLst/>
          </a:prstGeom>
          <a:solidFill>
            <a:srgbClr val="31873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ABF05DF-8498-0168-21BC-8FC04B6574AB}"/>
              </a:ext>
              <a:ext uri="{C183D7F6-B498-43B3-948B-1728B52AA6E4}">
                <adec:decorative xmlns:adec="http://schemas.microsoft.com/office/drawing/2017/decorative" val="1"/>
              </a:ext>
            </a:extLst>
          </p:cNvPr>
          <p:cNvSpPr/>
          <p:nvPr/>
        </p:nvSpPr>
        <p:spPr>
          <a:xfrm>
            <a:off x="3621887" y="3232159"/>
            <a:ext cx="2266581" cy="2155744"/>
          </a:xfrm>
          <a:prstGeom prst="ellipse">
            <a:avLst/>
          </a:prstGeom>
          <a:solidFill>
            <a:srgbClr val="E5193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51937"/>
              </a:solidFill>
            </a:endParaRPr>
          </a:p>
        </p:txBody>
      </p:sp>
      <p:sp>
        <p:nvSpPr>
          <p:cNvPr id="2" name="Title 1">
            <a:extLst>
              <a:ext uri="{FF2B5EF4-FFF2-40B4-BE49-F238E27FC236}">
                <a16:creationId xmlns:a16="http://schemas.microsoft.com/office/drawing/2014/main" id="{6D93994F-AB26-65F9-DB9F-D921725A3238}"/>
              </a:ext>
            </a:extLst>
          </p:cNvPr>
          <p:cNvSpPr txBox="1">
            <a:spLocks noGrp="1"/>
          </p:cNvSpPr>
          <p:nvPr>
            <p:ph type="title" idx="4294967295"/>
          </p:nvPr>
        </p:nvSpPr>
        <p:spPr>
          <a:xfrm>
            <a:off x="706235" y="717629"/>
            <a:ext cx="10684293" cy="540121"/>
          </a:xfrm>
          <a:prstGeom prst="rect">
            <a:avLst/>
          </a:prstGeom>
          <a:solidFill>
            <a:srgbClr val="318738"/>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100000"/>
              </a:lnSpc>
              <a:defRPr/>
            </a:pPr>
            <a:r>
              <a:rPr lang="en-US" sz="2200" cap="none">
                <a:solidFill>
                  <a:schemeClr val="bg1"/>
                </a:solidFill>
                <a:latin typeface="DM Sans 14pt"/>
                <a:ea typeface="Roboto"/>
                <a:cs typeface="Arial"/>
              </a:rPr>
              <a:t>Mitigation Strategies</a:t>
            </a:r>
            <a:endParaRPr lang="en-US"/>
          </a:p>
        </p:txBody>
      </p:sp>
      <p:sp>
        <p:nvSpPr>
          <p:cNvPr id="3" name="Oval 2">
            <a:extLst>
              <a:ext uri="{FF2B5EF4-FFF2-40B4-BE49-F238E27FC236}">
                <a16:creationId xmlns:a16="http://schemas.microsoft.com/office/drawing/2014/main" id="{3F639EE1-8753-65FB-8F3D-9F95D3551126}"/>
              </a:ext>
              <a:ext uri="{C183D7F6-B498-43B3-948B-1728B52AA6E4}">
                <adec:decorative xmlns:adec="http://schemas.microsoft.com/office/drawing/2017/decorative" val="1"/>
              </a:ext>
            </a:extLst>
          </p:cNvPr>
          <p:cNvSpPr/>
          <p:nvPr/>
        </p:nvSpPr>
        <p:spPr>
          <a:xfrm>
            <a:off x="6240582" y="3221273"/>
            <a:ext cx="2266581" cy="2155744"/>
          </a:xfrm>
          <a:prstGeom prst="ellipse">
            <a:avLst/>
          </a:prstGeom>
          <a:solidFill>
            <a:srgbClr val="187BB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401BD80-8DEF-290B-4DFB-48591205F06B}"/>
              </a:ext>
              <a:ext uri="{C183D7F6-B498-43B3-948B-1728B52AA6E4}">
                <adec:decorative xmlns:adec="http://schemas.microsoft.com/office/drawing/2017/decorative" val="1"/>
              </a:ext>
            </a:extLst>
          </p:cNvPr>
          <p:cNvSpPr/>
          <p:nvPr/>
        </p:nvSpPr>
        <p:spPr>
          <a:xfrm>
            <a:off x="1007896" y="3232159"/>
            <a:ext cx="2238872" cy="2155744"/>
          </a:xfrm>
          <a:prstGeom prst="ellipse">
            <a:avLst/>
          </a:prstGeom>
          <a:solidFill>
            <a:srgbClr val="FFC42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D2D9CEF-72D9-61F7-84B9-2CF17A8E0F61}"/>
              </a:ext>
              <a:ext uri="{C183D7F6-B498-43B3-948B-1728B52AA6E4}">
                <adec:decorative xmlns:adec="http://schemas.microsoft.com/office/drawing/2017/decorative" val="1"/>
              </a:ext>
            </a:extLst>
          </p:cNvPr>
          <p:cNvSpPr/>
          <p:nvPr/>
        </p:nvSpPr>
        <p:spPr>
          <a:xfrm>
            <a:off x="2037769"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B638F69-2B1D-7841-76B5-BBFA1A11C0DF}"/>
              </a:ext>
              <a:ext uri="{C183D7F6-B498-43B3-948B-1728B52AA6E4}">
                <adec:decorative xmlns:adec="http://schemas.microsoft.com/office/drawing/2017/decorative" val="1"/>
              </a:ext>
            </a:extLst>
          </p:cNvPr>
          <p:cNvSpPr/>
          <p:nvPr/>
        </p:nvSpPr>
        <p:spPr>
          <a:xfrm>
            <a:off x="4654112"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22B6BCE-F658-5133-4B32-29DE9FE7AC03}"/>
              </a:ext>
              <a:ext uri="{C183D7F6-B498-43B3-948B-1728B52AA6E4}">
                <adec:decorative xmlns:adec="http://schemas.microsoft.com/office/drawing/2017/decorative" val="1"/>
              </a:ext>
            </a:extLst>
          </p:cNvPr>
          <p:cNvSpPr/>
          <p:nvPr/>
        </p:nvSpPr>
        <p:spPr>
          <a:xfrm>
            <a:off x="7270455"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90338F-81A5-AC61-CC12-7957AE5A1FB2}"/>
              </a:ext>
              <a:ext uri="{C183D7F6-B498-43B3-948B-1728B52AA6E4}">
                <adec:decorative xmlns:adec="http://schemas.microsoft.com/office/drawing/2017/decorative" val="1"/>
              </a:ext>
            </a:extLst>
          </p:cNvPr>
          <p:cNvSpPr/>
          <p:nvPr/>
        </p:nvSpPr>
        <p:spPr>
          <a:xfrm>
            <a:off x="9886798"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8BE1938-4CF1-05D6-BC60-E5DD518021D9}"/>
              </a:ext>
              <a:ext uri="{C183D7F6-B498-43B3-948B-1728B52AA6E4}">
                <adec:decorative xmlns:adec="http://schemas.microsoft.com/office/drawing/2017/decorative" val="1"/>
              </a:ext>
            </a:extLst>
          </p:cNvPr>
          <p:cNvCxnSpPr>
            <a:cxnSpLocks/>
          </p:cNvCxnSpPr>
          <p:nvPr/>
        </p:nvCxnSpPr>
        <p:spPr>
          <a:xfrm>
            <a:off x="2286169" y="2769942"/>
            <a:ext cx="23679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0863A4-EAA1-795C-2C07-845F64815AB7}"/>
              </a:ext>
              <a:ext uri="{C183D7F6-B498-43B3-948B-1728B52AA6E4}">
                <adec:decorative xmlns:adec="http://schemas.microsoft.com/office/drawing/2017/decorative" val="1"/>
              </a:ext>
            </a:extLst>
          </p:cNvPr>
          <p:cNvCxnSpPr>
            <a:cxnSpLocks/>
          </p:cNvCxnSpPr>
          <p:nvPr/>
        </p:nvCxnSpPr>
        <p:spPr>
          <a:xfrm>
            <a:off x="4902512" y="2769942"/>
            <a:ext cx="23679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4CA892-E387-45A5-7C6F-5F57C97AAC13}"/>
              </a:ext>
              <a:ext uri="{C183D7F6-B498-43B3-948B-1728B52AA6E4}">
                <adec:decorative xmlns:adec="http://schemas.microsoft.com/office/drawing/2017/decorative" val="1"/>
              </a:ext>
            </a:extLst>
          </p:cNvPr>
          <p:cNvCxnSpPr>
            <a:cxnSpLocks/>
          </p:cNvCxnSpPr>
          <p:nvPr/>
        </p:nvCxnSpPr>
        <p:spPr>
          <a:xfrm>
            <a:off x="7518855" y="2769942"/>
            <a:ext cx="23679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7AA7FF-7D62-C93E-0225-B7D787B3E931}"/>
              </a:ext>
            </a:extLst>
          </p:cNvPr>
          <p:cNvSpPr txBox="1"/>
          <p:nvPr/>
        </p:nvSpPr>
        <p:spPr>
          <a:xfrm>
            <a:off x="705567" y="1428769"/>
            <a:ext cx="106818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000000"/>
                </a:solidFill>
                <a:latin typeface="DM Sans 14pt"/>
              </a:rPr>
              <a:t>Before using any generative AI tool to support your research and writing, educate yourself about ...</a:t>
            </a:r>
            <a:endParaRPr lang="en-US" sz="2200" b="1">
              <a:latin typeface="DM Sans 14pt"/>
            </a:endParaRPr>
          </a:p>
        </p:txBody>
      </p:sp>
      <p:sp>
        <p:nvSpPr>
          <p:cNvPr id="17" name="TextBox 16">
            <a:extLst>
              <a:ext uri="{FF2B5EF4-FFF2-40B4-BE49-F238E27FC236}">
                <a16:creationId xmlns:a16="http://schemas.microsoft.com/office/drawing/2014/main" id="{C6F59557-5AE5-BD07-17CE-51B038E01E5C}"/>
              </a:ext>
            </a:extLst>
          </p:cNvPr>
          <p:cNvSpPr txBox="1"/>
          <p:nvPr/>
        </p:nvSpPr>
        <p:spPr>
          <a:xfrm>
            <a:off x="1993498" y="2619666"/>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1</a:t>
            </a:r>
          </a:p>
        </p:txBody>
      </p:sp>
      <p:sp>
        <p:nvSpPr>
          <p:cNvPr id="13" name="TextBox 12">
            <a:extLst>
              <a:ext uri="{FF2B5EF4-FFF2-40B4-BE49-F238E27FC236}">
                <a16:creationId xmlns:a16="http://schemas.microsoft.com/office/drawing/2014/main" id="{0C80EC68-5BD3-EB71-FB00-3257C24778FD}"/>
              </a:ext>
            </a:extLst>
          </p:cNvPr>
          <p:cNvSpPr txBox="1"/>
          <p:nvPr/>
        </p:nvSpPr>
        <p:spPr>
          <a:xfrm>
            <a:off x="1274814" y="3791422"/>
            <a:ext cx="1746600" cy="1101655"/>
          </a:xfrm>
          <a:prstGeom prst="rect">
            <a:avLst/>
          </a:prstGeom>
          <a:noFill/>
        </p:spPr>
        <p:txBody>
          <a:bodyPr wrap="square" lIns="91440" tIns="45720" rIns="91440" bIns="45720" rtlCol="0" anchor="t">
            <a:noAutofit/>
          </a:bodyPr>
          <a:lstStyle/>
          <a:p>
            <a:pPr algn="ctr"/>
            <a:r>
              <a:rPr lang="en-US" sz="2200" b="1">
                <a:latin typeface="DM Sans 14pt"/>
                <a:ea typeface="Roboto"/>
              </a:rPr>
              <a:t>TERMS OF USE &amp; PRIVACY</a:t>
            </a:r>
          </a:p>
          <a:p>
            <a:pPr algn="ctr"/>
            <a:endParaRPr lang="en-US" sz="2200">
              <a:latin typeface="DM Sans 14pt" pitchFamily="2" charset="77"/>
              <a:ea typeface="Roboto" panose="02000000000000000000" pitchFamily="2" charset="0"/>
            </a:endParaRPr>
          </a:p>
        </p:txBody>
      </p:sp>
      <p:sp>
        <p:nvSpPr>
          <p:cNvPr id="18" name="TextBox 17">
            <a:extLst>
              <a:ext uri="{FF2B5EF4-FFF2-40B4-BE49-F238E27FC236}">
                <a16:creationId xmlns:a16="http://schemas.microsoft.com/office/drawing/2014/main" id="{6398EF19-26D4-FFE3-ACF9-F5203D3E25DA}"/>
              </a:ext>
            </a:extLst>
          </p:cNvPr>
          <p:cNvSpPr txBox="1"/>
          <p:nvPr/>
        </p:nvSpPr>
        <p:spPr>
          <a:xfrm>
            <a:off x="4601146" y="2618445"/>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2</a:t>
            </a:r>
          </a:p>
        </p:txBody>
      </p:sp>
      <p:sp>
        <p:nvSpPr>
          <p:cNvPr id="14" name="TextBox 13">
            <a:extLst>
              <a:ext uri="{FF2B5EF4-FFF2-40B4-BE49-F238E27FC236}">
                <a16:creationId xmlns:a16="http://schemas.microsoft.com/office/drawing/2014/main" id="{03940A91-FCC4-5804-838D-0D05EF719204}"/>
              </a:ext>
            </a:extLst>
          </p:cNvPr>
          <p:cNvSpPr txBox="1"/>
          <p:nvPr/>
        </p:nvSpPr>
        <p:spPr>
          <a:xfrm>
            <a:off x="3621887" y="3719827"/>
            <a:ext cx="2273072" cy="1073947"/>
          </a:xfrm>
          <a:prstGeom prst="rect">
            <a:avLst/>
          </a:prstGeom>
          <a:noFill/>
        </p:spPr>
        <p:txBody>
          <a:bodyPr wrap="square" lIns="91440" tIns="45720" rIns="91440" bIns="45720" rtlCol="0" anchor="t">
            <a:noAutofit/>
          </a:bodyPr>
          <a:lstStyle/>
          <a:p>
            <a:pPr algn="ctr"/>
            <a:r>
              <a:rPr lang="en-US" sz="2200" b="1">
                <a:solidFill>
                  <a:schemeClr val="bg1"/>
                </a:solidFill>
                <a:latin typeface="DM Sans 14pt"/>
                <a:ea typeface="Roboto"/>
              </a:rPr>
              <a:t>APPROVALS </a:t>
            </a:r>
          </a:p>
          <a:p>
            <a:pPr algn="ctr"/>
            <a:r>
              <a:rPr lang="en-US" sz="2200" b="1">
                <a:solidFill>
                  <a:schemeClr val="bg1"/>
                </a:solidFill>
                <a:latin typeface="DM Sans 14pt"/>
                <a:ea typeface="Roboto"/>
              </a:rPr>
              <a:t>&amp; DISCLOSURES</a:t>
            </a:r>
            <a:endParaRPr lang="en-US" sz="2200" b="1">
              <a:solidFill>
                <a:schemeClr val="bg1"/>
              </a:solidFill>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p:txBody>
      </p:sp>
      <p:sp>
        <p:nvSpPr>
          <p:cNvPr id="19" name="TextBox 18">
            <a:extLst>
              <a:ext uri="{FF2B5EF4-FFF2-40B4-BE49-F238E27FC236}">
                <a16:creationId xmlns:a16="http://schemas.microsoft.com/office/drawing/2014/main" id="{09154E46-638A-BE3A-3A33-1AA3FA9ACE61}"/>
              </a:ext>
            </a:extLst>
          </p:cNvPr>
          <p:cNvSpPr txBox="1"/>
          <p:nvPr/>
        </p:nvSpPr>
        <p:spPr>
          <a:xfrm>
            <a:off x="7224293" y="2618445"/>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3</a:t>
            </a:r>
          </a:p>
        </p:txBody>
      </p:sp>
      <p:sp>
        <p:nvSpPr>
          <p:cNvPr id="15" name="TextBox 14">
            <a:extLst>
              <a:ext uri="{FF2B5EF4-FFF2-40B4-BE49-F238E27FC236}">
                <a16:creationId xmlns:a16="http://schemas.microsoft.com/office/drawing/2014/main" id="{7F7829CD-6AED-CB04-3687-0AB8DDA84886}"/>
              </a:ext>
            </a:extLst>
          </p:cNvPr>
          <p:cNvSpPr txBox="1"/>
          <p:nvPr/>
        </p:nvSpPr>
        <p:spPr>
          <a:xfrm>
            <a:off x="6201680" y="3854647"/>
            <a:ext cx="2231526" cy="1101655"/>
          </a:xfrm>
          <a:prstGeom prst="rect">
            <a:avLst/>
          </a:prstGeom>
          <a:noFill/>
        </p:spPr>
        <p:txBody>
          <a:bodyPr wrap="square" lIns="91440" tIns="45720" rIns="91440" bIns="45720" rtlCol="0" anchor="t">
            <a:noAutofit/>
          </a:bodyPr>
          <a:lstStyle/>
          <a:p>
            <a:pPr algn="ctr"/>
            <a:r>
              <a:rPr lang="en-US" sz="2200" b="1">
                <a:solidFill>
                  <a:schemeClr val="bg1"/>
                </a:solidFill>
                <a:latin typeface="DM Sans 14pt"/>
                <a:ea typeface="Roboto"/>
              </a:rPr>
              <a:t>DATA</a:t>
            </a:r>
          </a:p>
          <a:p>
            <a:pPr algn="ctr"/>
            <a:r>
              <a:rPr lang="en-US" sz="2200" b="1">
                <a:solidFill>
                  <a:schemeClr val="bg1"/>
                </a:solidFill>
                <a:latin typeface="DM Sans 14pt"/>
                <a:ea typeface="Roboto"/>
              </a:rPr>
              <a:t>MANAGEMENT</a:t>
            </a:r>
            <a:endParaRPr lang="en-US" sz="2200">
              <a:latin typeface="DM Sans 14pt" pitchFamily="2" charset="77"/>
              <a:ea typeface="Roboto" panose="02000000000000000000" pitchFamily="2" charset="0"/>
            </a:endParaRPr>
          </a:p>
        </p:txBody>
      </p:sp>
      <p:sp>
        <p:nvSpPr>
          <p:cNvPr id="20" name="TextBox 19">
            <a:extLst>
              <a:ext uri="{FF2B5EF4-FFF2-40B4-BE49-F238E27FC236}">
                <a16:creationId xmlns:a16="http://schemas.microsoft.com/office/drawing/2014/main" id="{F3824E95-02AA-083C-D651-77801DCC2576}"/>
              </a:ext>
            </a:extLst>
          </p:cNvPr>
          <p:cNvSpPr txBox="1"/>
          <p:nvPr/>
        </p:nvSpPr>
        <p:spPr>
          <a:xfrm>
            <a:off x="9828357" y="2618444"/>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4</a:t>
            </a:r>
          </a:p>
        </p:txBody>
      </p:sp>
      <p:sp>
        <p:nvSpPr>
          <p:cNvPr id="16" name="TextBox 15">
            <a:extLst>
              <a:ext uri="{FF2B5EF4-FFF2-40B4-BE49-F238E27FC236}">
                <a16:creationId xmlns:a16="http://schemas.microsoft.com/office/drawing/2014/main" id="{CA9B6087-4EC8-8680-CB7E-D831E873D40B}"/>
              </a:ext>
            </a:extLst>
          </p:cNvPr>
          <p:cNvSpPr txBox="1"/>
          <p:nvPr/>
        </p:nvSpPr>
        <p:spPr>
          <a:xfrm>
            <a:off x="9011951" y="3869059"/>
            <a:ext cx="1985552" cy="1101655"/>
          </a:xfrm>
          <a:prstGeom prst="rect">
            <a:avLst/>
          </a:prstGeom>
          <a:noFill/>
        </p:spPr>
        <p:txBody>
          <a:bodyPr wrap="square" lIns="91440" tIns="45720" rIns="91440" bIns="45720" rtlCol="0" anchor="t">
            <a:noAutofit/>
          </a:bodyPr>
          <a:lstStyle/>
          <a:p>
            <a:pPr algn="ctr"/>
            <a:r>
              <a:rPr lang="en-US" sz="2200" b="1">
                <a:solidFill>
                  <a:schemeClr val="bg1"/>
                </a:solidFill>
                <a:latin typeface="DM Sans 14pt"/>
                <a:ea typeface="Roboto"/>
              </a:rPr>
              <a:t>STORAGE &amp; TRAINING</a:t>
            </a:r>
          </a:p>
          <a:p>
            <a:pPr algn="ctr"/>
            <a:endParaRPr lang="en-US"/>
          </a:p>
          <a:p>
            <a:pPr algn="ctr"/>
            <a:endParaRPr lang="en-US" sz="2200">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p:txBody>
      </p:sp>
    </p:spTree>
    <p:extLst>
      <p:ext uri="{BB962C8B-B14F-4D97-AF65-F5344CB8AC3E}">
        <p14:creationId xmlns:p14="http://schemas.microsoft.com/office/powerpoint/2010/main" val="106645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89D4-22E9-D999-5B7B-ABAED4949938}"/>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FEAB5C50-BE59-EF3B-5360-844DB7BF8A9F}"/>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53A599BA-D9D2-27DD-F073-6CD0B7236471}"/>
              </a:ext>
            </a:extLst>
          </p:cNvPr>
          <p:cNvSpPr txBox="1">
            <a:spLocks noGrp="1"/>
          </p:cNvSpPr>
          <p:nvPr>
            <p:ph type="title" idx="4294967295"/>
          </p:nvPr>
        </p:nvSpPr>
        <p:spPr>
          <a:xfrm>
            <a:off x="720088" y="717629"/>
            <a:ext cx="4681252" cy="473218"/>
          </a:xfrm>
          <a:prstGeom prst="rect">
            <a:avLst/>
          </a:prstGeom>
          <a:solidFill>
            <a:srgbClr val="FFC429"/>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DM Sans 14pt"/>
                <a:ea typeface="Roboto"/>
                <a:cs typeface="Arial"/>
              </a:rPr>
              <a:t>TERMS of USE and PRIVACY</a:t>
            </a:r>
            <a:endParaRPr kumimoji="0" lang="en-US" sz="2800" b="1" i="0" u="none" strike="noStrike" kern="1200" cap="small"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93476115-EE96-1055-8498-09444475A6D9}"/>
              </a:ext>
            </a:extLst>
          </p:cNvPr>
          <p:cNvSpPr txBox="1"/>
          <p:nvPr/>
        </p:nvSpPr>
        <p:spPr>
          <a:xfrm>
            <a:off x="609255" y="1504291"/>
            <a:ext cx="5111321"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a:latin typeface="DM Sans 14pt"/>
                <a:ea typeface="Roboto"/>
                <a:cs typeface="Arial"/>
              </a:rPr>
              <a:t>Read the AI provider’s “Terms of Use and Privacy Policy” to </a:t>
            </a:r>
            <a:r>
              <a:rPr lang="en-US" sz="2400" b="1">
                <a:latin typeface="DM Sans 14pt"/>
                <a:ea typeface="Roboto"/>
                <a:cs typeface="Arial"/>
              </a:rPr>
              <a:t>understand how input data is used and who owns the generated data</a:t>
            </a:r>
            <a:r>
              <a:rPr lang="en-US" sz="2400">
                <a:latin typeface="DM Sans 14pt"/>
                <a:ea typeface="Roboto"/>
                <a:cs typeface="Arial"/>
              </a:rPr>
              <a:t>. </a:t>
            </a:r>
            <a:endParaRPr lang="en-US" sz="2400">
              <a:latin typeface="Aptos Display" panose="02110004020202020204"/>
              <a:ea typeface="Roboto"/>
              <a:cs typeface="Arial"/>
            </a:endParaRPr>
          </a:p>
          <a:p>
            <a:endParaRPr lang="en-US" sz="2400">
              <a:latin typeface="DM Sans 14pt"/>
              <a:ea typeface="Roboto"/>
              <a:cs typeface="Arial"/>
            </a:endParaRPr>
          </a:p>
          <a:p>
            <a:r>
              <a:rPr lang="en-US" sz="2400">
                <a:latin typeface="DM Sans 14pt"/>
                <a:ea typeface="Roboto"/>
                <a:cs typeface="Arial"/>
              </a:rPr>
              <a:t>Questions can be directed to </a:t>
            </a:r>
          </a:p>
          <a:p>
            <a:pPr marL="342900" indent="-342900">
              <a:buFont typeface="Arial" panose="020B0604020202020204" pitchFamily="34" charset="0"/>
              <a:buChar char="•"/>
            </a:pPr>
            <a:r>
              <a:rPr lang="en-US" sz="2400">
                <a:latin typeface="DM Sans 14pt"/>
                <a:ea typeface="Roboto"/>
                <a:cs typeface="Arial"/>
              </a:rPr>
              <a:t>U of G Information Security Team at </a:t>
            </a:r>
            <a:r>
              <a:rPr lang="en-US" sz="2400" u="sng">
                <a:solidFill>
                  <a:srgbClr val="187BB4"/>
                </a:solidFill>
                <a:latin typeface="DM Sans 14pt"/>
                <a:ea typeface="Roboto"/>
                <a:cs typeface="Arial"/>
                <a:hlinkClick r:id="rId3">
                  <a:extLst>
                    <a:ext uri="{A12FA001-AC4F-418D-AE19-62706E023703}">
                      <ahyp:hlinkClr xmlns:ahyp="http://schemas.microsoft.com/office/drawing/2018/hyperlinkcolor" val="tx"/>
                    </a:ext>
                  </a:extLst>
                </a:hlinkClick>
              </a:rPr>
              <a:t>infosec@uoguelph.ca</a:t>
            </a:r>
            <a:r>
              <a:rPr lang="en-US" sz="2400">
                <a:solidFill>
                  <a:srgbClr val="187BB4"/>
                </a:solidFill>
                <a:latin typeface="DM Sans 14pt"/>
                <a:ea typeface="Roboto"/>
                <a:cs typeface="Arial"/>
              </a:rPr>
              <a:t> </a:t>
            </a:r>
          </a:p>
          <a:p>
            <a:pPr marL="342900" indent="-342900">
              <a:buFont typeface="Arial" panose="020B0604020202020204" pitchFamily="34" charset="0"/>
              <a:buChar char="•"/>
            </a:pPr>
            <a:r>
              <a:rPr lang="en-US" sz="2400">
                <a:latin typeface="DM Sans 14pt"/>
                <a:ea typeface="Roboto"/>
                <a:cs typeface="Arial"/>
              </a:rPr>
              <a:t>CCS at </a:t>
            </a:r>
            <a:r>
              <a:rPr lang="en-US" sz="2400" u="sng">
                <a:solidFill>
                  <a:srgbClr val="187BB4"/>
                </a:solidFill>
                <a:latin typeface="DM Sans 14pt"/>
                <a:ea typeface="Roboto"/>
                <a:cs typeface="Arial"/>
                <a:hlinkClick r:id="rId4">
                  <a:extLst>
                    <a:ext uri="{A12FA001-AC4F-418D-AE19-62706E023703}">
                      <ahyp:hlinkClr xmlns:ahyp="http://schemas.microsoft.com/office/drawing/2018/hyperlinkcolor" val="tx"/>
                    </a:ext>
                  </a:extLst>
                </a:hlinkClick>
              </a:rPr>
              <a:t>ithelp@uoguelph.ca</a:t>
            </a:r>
            <a:r>
              <a:rPr lang="en-US" sz="2400" u="sng">
                <a:solidFill>
                  <a:srgbClr val="187BB4"/>
                </a:solidFill>
                <a:latin typeface="DM Sans 14pt"/>
                <a:ea typeface="Roboto"/>
                <a:cs typeface="Arial"/>
              </a:rPr>
              <a:t> </a:t>
            </a:r>
            <a:endParaRPr lang="en-US" sz="2400">
              <a:solidFill>
                <a:srgbClr val="187BB4"/>
              </a:solidFill>
            </a:endParaRPr>
          </a:p>
          <a:p>
            <a:pPr marL="457200" indent="-457200">
              <a:buAutoNum type="arabicPeriod"/>
            </a:pPr>
            <a:endParaRPr lang="en-US" sz="2200">
              <a:latin typeface="DM Sans 14pt"/>
              <a:ea typeface="Roboto"/>
              <a:cs typeface="Arial"/>
            </a:endParaRPr>
          </a:p>
          <a:p>
            <a:pPr marL="457200" indent="-457200">
              <a:buAutoNum type="arabicPeriod"/>
            </a:pPr>
            <a:endParaRPr lang="en-US" sz="2200">
              <a:latin typeface="DM Sans 14pt"/>
              <a:ea typeface="Roboto"/>
              <a:cs typeface="Arial"/>
            </a:endParaRPr>
          </a:p>
        </p:txBody>
      </p:sp>
    </p:spTree>
    <p:extLst>
      <p:ext uri="{BB962C8B-B14F-4D97-AF65-F5344CB8AC3E}">
        <p14:creationId xmlns:p14="http://schemas.microsoft.com/office/powerpoint/2010/main" val="418487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778D-8D9B-673D-6F25-BA6E00DE4651}"/>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E4E77EA6-C16B-2F84-FFF1-A7924A7F0342}"/>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2D66E5B9-0C29-98A2-48CC-98E7F78256B9}"/>
              </a:ext>
            </a:extLst>
          </p:cNvPr>
          <p:cNvSpPr txBox="1">
            <a:spLocks noGrp="1"/>
          </p:cNvSpPr>
          <p:nvPr>
            <p:ph type="title" idx="4294967295"/>
          </p:nvPr>
        </p:nvSpPr>
        <p:spPr>
          <a:xfrm>
            <a:off x="709896" y="717629"/>
            <a:ext cx="4684996" cy="516350"/>
          </a:xfrm>
          <a:prstGeom prst="rect">
            <a:avLst/>
          </a:prstGeom>
          <a:solidFill>
            <a:srgbClr val="E51937"/>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DM Sans 14pt"/>
                <a:ea typeface="Roboto"/>
                <a:cs typeface="Arial"/>
              </a:rPr>
              <a:t>APPROVALS </a:t>
            </a:r>
            <a:endParaRPr kumimoji="0" lang="en-US" sz="2800" b="1" i="0" u="none" strike="noStrike" kern="1200" cap="small" spc="0" normalizeH="0" baseline="0" noProof="0" dirty="0">
              <a:ln>
                <a:noFill/>
              </a:ln>
              <a:solidFill>
                <a:srgbClr val="C20430"/>
              </a:solidFill>
              <a:effectLst/>
              <a:uLnTx/>
              <a:uFillTx/>
              <a:latin typeface="+mj-lt"/>
              <a:ea typeface="+mj-ea"/>
              <a:cs typeface="+mj-cs"/>
            </a:endParaRPr>
          </a:p>
        </p:txBody>
      </p:sp>
      <p:sp>
        <p:nvSpPr>
          <p:cNvPr id="6" name="TextBox 5">
            <a:extLst>
              <a:ext uri="{FF2B5EF4-FFF2-40B4-BE49-F238E27FC236}">
                <a16:creationId xmlns:a16="http://schemas.microsoft.com/office/drawing/2014/main" id="{8212CCEC-C744-E18A-8189-DF73BF00199D}"/>
              </a:ext>
            </a:extLst>
          </p:cNvPr>
          <p:cNvSpPr txBox="1"/>
          <p:nvPr/>
        </p:nvSpPr>
        <p:spPr>
          <a:xfrm>
            <a:off x="709896" y="1504291"/>
            <a:ext cx="4765871"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200">
                <a:latin typeface="DM Sans 14pt"/>
                <a:ea typeface="Roboto"/>
                <a:cs typeface="Arial"/>
              </a:rPr>
              <a:t>To use AI tools for any part of your research or writing process,</a:t>
            </a:r>
            <a:r>
              <a:rPr lang="en-US" sz="2200"/>
              <a:t> you must </a:t>
            </a:r>
            <a:r>
              <a:rPr lang="en-US" sz="2200" b="1">
                <a:latin typeface="DM Sans 14pt"/>
                <a:ea typeface="Roboto"/>
                <a:cs typeface="Arial"/>
              </a:rPr>
              <a:t>comply with specified terms and conditions for approved use</a:t>
            </a:r>
            <a:r>
              <a:rPr lang="en-US" sz="2200" b="1"/>
              <a:t> </a:t>
            </a:r>
            <a:r>
              <a:rPr lang="en-US" sz="2200">
                <a:latin typeface="DM Sans 14pt"/>
                <a:ea typeface="Roboto"/>
                <a:cs typeface="Arial"/>
              </a:rPr>
              <a:t>from </a:t>
            </a:r>
          </a:p>
          <a:p>
            <a:endParaRPr lang="en-US" sz="1200">
              <a:latin typeface="DM Sans 14pt"/>
              <a:ea typeface="Roboto"/>
              <a:cs typeface="Arial"/>
            </a:endParaRPr>
          </a:p>
          <a:p>
            <a:pPr marL="342900" indent="-342900">
              <a:spcBef>
                <a:spcPts val="300"/>
              </a:spcBef>
              <a:buFont typeface="Arial" panose="020B0604020202020204" pitchFamily="34" charset="0"/>
              <a:buChar char="•"/>
            </a:pPr>
            <a:r>
              <a:rPr lang="en-US" sz="2200">
                <a:latin typeface="DM Sans 14pt"/>
                <a:ea typeface="Roboto"/>
                <a:cs typeface="Arial"/>
              </a:rPr>
              <a:t>thesis and lab supervisors</a:t>
            </a:r>
          </a:p>
          <a:p>
            <a:pPr marL="342900" indent="-342900">
              <a:spcBef>
                <a:spcPts val="300"/>
              </a:spcBef>
              <a:buFont typeface="Arial" panose="020B0604020202020204" pitchFamily="34" charset="0"/>
              <a:buChar char="•"/>
            </a:pPr>
            <a:r>
              <a:rPr lang="en-US" sz="2200">
                <a:latin typeface="DM Sans 14pt"/>
                <a:ea typeface="Roboto"/>
                <a:cs typeface="Arial"/>
              </a:rPr>
              <a:t>research partners</a:t>
            </a:r>
          </a:p>
          <a:p>
            <a:pPr marL="342900" indent="-342900">
              <a:buFont typeface="Arial" panose="020B0604020202020204" pitchFamily="34" charset="0"/>
              <a:buChar char="•"/>
            </a:pPr>
            <a:r>
              <a:rPr lang="en-US" sz="2200">
                <a:latin typeface="DM Sans 14pt"/>
                <a:ea typeface="Roboto"/>
                <a:cs typeface="Arial"/>
              </a:rPr>
              <a:t>data owners </a:t>
            </a:r>
          </a:p>
          <a:p>
            <a:pPr marL="342900" indent="-342900">
              <a:buFont typeface="Arial" panose="020B0604020202020204" pitchFamily="34" charset="0"/>
              <a:buChar char="•"/>
            </a:pPr>
            <a:r>
              <a:rPr lang="en-US" sz="2200">
                <a:latin typeface="DM Sans 14pt"/>
                <a:ea typeface="Roboto"/>
                <a:cs typeface="Arial"/>
              </a:rPr>
              <a:t>project sponsors </a:t>
            </a:r>
          </a:p>
          <a:p>
            <a:pPr marL="342900" indent="-342900">
              <a:buFont typeface="Arial" panose="020B0604020202020204" pitchFamily="34" charset="0"/>
              <a:buChar char="•"/>
            </a:pPr>
            <a:r>
              <a:rPr lang="en-US" sz="2200">
                <a:latin typeface="DM Sans 14pt"/>
                <a:ea typeface="Roboto"/>
                <a:cs typeface="Arial"/>
              </a:rPr>
              <a:t>peer-review journals</a:t>
            </a:r>
          </a:p>
          <a:p>
            <a:pPr marL="342900" indent="-342900">
              <a:buFont typeface="Arial" panose="020B0604020202020204" pitchFamily="34" charset="0"/>
              <a:buChar char="•"/>
            </a:pPr>
            <a:r>
              <a:rPr lang="en-US" sz="2200">
                <a:latin typeface="DM Sans 14pt"/>
                <a:ea typeface="Roboto"/>
                <a:cs typeface="Arial"/>
              </a:rPr>
              <a:t>granting agencies (e.g., SSHRC, NSERC, CIHR) </a:t>
            </a:r>
          </a:p>
        </p:txBody>
      </p:sp>
    </p:spTree>
    <p:extLst>
      <p:ext uri="{BB962C8B-B14F-4D97-AF65-F5344CB8AC3E}">
        <p14:creationId xmlns:p14="http://schemas.microsoft.com/office/powerpoint/2010/main" val="212890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602ED-58A2-8147-ED35-F06EE81082C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8AA9880-92DE-D12B-DBB6-563E73BE627D}"/>
              </a:ext>
            </a:extLst>
          </p:cNvPr>
          <p:cNvSpPr txBox="1">
            <a:spLocks noGrp="1"/>
          </p:cNvSpPr>
          <p:nvPr>
            <p:ph type="title" idx="4294967295"/>
          </p:nvPr>
        </p:nvSpPr>
        <p:spPr>
          <a:xfrm>
            <a:off x="705711" y="717629"/>
            <a:ext cx="10873145" cy="516350"/>
          </a:xfrm>
          <a:prstGeom prst="rect">
            <a:avLst/>
          </a:prstGeom>
          <a:solidFill>
            <a:srgbClr val="E51937"/>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DM Sans 14pt"/>
                <a:ea typeface="Roboto"/>
                <a:cs typeface="Arial"/>
              </a:rPr>
              <a:t>DISCLOSURES</a:t>
            </a:r>
            <a:endParaRPr kumimoji="0" lang="en-US" sz="2800" b="1" i="0" u="none" strike="noStrike" kern="1200" cap="small" spc="0" normalizeH="0" baseline="0" noProof="0" dirty="0">
              <a:ln>
                <a:noFill/>
              </a:ln>
              <a:solidFill>
                <a:srgbClr val="C20430"/>
              </a:solidFill>
              <a:effectLst/>
              <a:uLnTx/>
              <a:uFillTx/>
              <a:latin typeface="+mj-lt"/>
              <a:ea typeface="+mj-ea"/>
              <a:cs typeface="+mj-cs"/>
            </a:endParaRPr>
          </a:p>
        </p:txBody>
      </p:sp>
      <p:pic>
        <p:nvPicPr>
          <p:cNvPr id="3" name="Picture 2" descr="Canada flag with the text Government of Canada and Gouvernement du Canada.">
            <a:extLst>
              <a:ext uri="{FF2B5EF4-FFF2-40B4-BE49-F238E27FC236}">
                <a16:creationId xmlns:a16="http://schemas.microsoft.com/office/drawing/2014/main" id="{60EA38EA-737C-290E-2041-6BC49BEC23A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657600" y="664464"/>
            <a:ext cx="4221126" cy="600807"/>
          </a:xfrm>
          <a:prstGeom prst="rect">
            <a:avLst/>
          </a:prstGeom>
        </p:spPr>
      </p:pic>
      <p:sp>
        <p:nvSpPr>
          <p:cNvPr id="6" name="TextBox 5">
            <a:extLst>
              <a:ext uri="{FF2B5EF4-FFF2-40B4-BE49-F238E27FC236}">
                <a16:creationId xmlns:a16="http://schemas.microsoft.com/office/drawing/2014/main" id="{4AB5C9CE-1786-CEE1-8464-3B3AEFFE624E}"/>
              </a:ext>
            </a:extLst>
          </p:cNvPr>
          <p:cNvSpPr txBox="1"/>
          <p:nvPr/>
        </p:nvSpPr>
        <p:spPr>
          <a:xfrm>
            <a:off x="709895" y="1642519"/>
            <a:ext cx="10790349"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r>
              <a:rPr lang="en-US" sz="2200" b="1">
                <a:latin typeface="DM Sans 14pt"/>
                <a:ea typeface="Roboto"/>
                <a:cs typeface="Arial"/>
              </a:rPr>
              <a:t>Researchers need to disclose any use of AI when applying for research grants from the Tri-Council (SSHRC, NSERC, CIHR): </a:t>
            </a:r>
          </a:p>
          <a:p>
            <a:pPr fontAlgn="base"/>
            <a:endParaRPr lang="en-US" sz="2200">
              <a:latin typeface="DM Sans 14pt"/>
              <a:ea typeface="Roboto"/>
              <a:cs typeface="Arial"/>
            </a:endParaRPr>
          </a:p>
          <a:p>
            <a:pPr lvl="1" fontAlgn="base"/>
            <a:r>
              <a:rPr lang="en-US" sz="2200">
                <a:latin typeface="DM Sans 14pt"/>
                <a:ea typeface="Roboto"/>
                <a:cs typeface="Arial"/>
              </a:rPr>
              <a:t>"</a:t>
            </a:r>
            <a:r>
              <a:rPr lang="en-US" sz="2200" i="1">
                <a:latin typeface="DM Sans 14pt"/>
                <a:ea typeface="Roboto"/>
                <a:cs typeface="Arial"/>
              </a:rPr>
              <a:t>Applicants must state if and how generative AI has been used in the development of their application and are required to follow specific instructions, which will be provided for each funding opportunity as they become available</a:t>
            </a:r>
            <a:r>
              <a:rPr lang="en-US" sz="2200">
                <a:latin typeface="DM Sans 14pt"/>
                <a:ea typeface="Roboto"/>
                <a:cs typeface="Arial"/>
              </a:rPr>
              <a:t>." </a:t>
            </a:r>
          </a:p>
          <a:p>
            <a:pPr fontAlgn="base"/>
            <a:endParaRPr lang="en-US" sz="2200">
              <a:latin typeface="DM Sans 14pt"/>
              <a:ea typeface="Roboto"/>
              <a:cs typeface="Arial"/>
            </a:endParaRPr>
          </a:p>
          <a:p>
            <a:pPr fontAlgn="base"/>
            <a:r>
              <a:rPr lang="en-US" sz="2200">
                <a:solidFill>
                  <a:srgbClr val="0070C0"/>
                </a:solidFill>
                <a:latin typeface="DM Sans 14pt"/>
                <a:ea typeface="Roboto"/>
                <a:cs typeface="Arial"/>
                <a:hlinkClick r:id="rId3">
                  <a:extLst>
                    <a:ext uri="{A12FA001-AC4F-418D-AE19-62706E023703}">
                      <ahyp:hlinkClr xmlns:ahyp="http://schemas.microsoft.com/office/drawing/2018/hyperlinkcolor" val="tx"/>
                    </a:ext>
                  </a:extLst>
                </a:hlinkClick>
              </a:rPr>
              <a:t>Guidance on the use of Artificial Intelligence in the </a:t>
            </a:r>
            <a:r>
              <a:rPr lang="en-US" sz="2200" b="1">
                <a:solidFill>
                  <a:srgbClr val="0070C0"/>
                </a:solidFill>
                <a:latin typeface="DM Sans 14pt"/>
                <a:ea typeface="Roboto"/>
                <a:cs typeface="Arial"/>
                <a:hlinkClick r:id="rId3">
                  <a:extLst>
                    <a:ext uri="{A12FA001-AC4F-418D-AE19-62706E023703}">
                      <ahyp:hlinkClr xmlns:ahyp="http://schemas.microsoft.com/office/drawing/2018/hyperlinkcolor" val="tx"/>
                    </a:ext>
                  </a:extLst>
                </a:hlinkClick>
              </a:rPr>
              <a:t>development</a:t>
            </a:r>
            <a:r>
              <a:rPr lang="en-US" sz="2200">
                <a:solidFill>
                  <a:srgbClr val="0070C0"/>
                </a:solidFill>
                <a:latin typeface="DM Sans 14pt"/>
                <a:ea typeface="Roboto"/>
                <a:cs typeface="Arial"/>
                <a:hlinkClick r:id="rId3">
                  <a:extLst>
                    <a:ext uri="{A12FA001-AC4F-418D-AE19-62706E023703}">
                      <ahyp:hlinkClr xmlns:ahyp="http://schemas.microsoft.com/office/drawing/2018/hyperlinkcolor" val="tx"/>
                    </a:ext>
                  </a:extLst>
                </a:hlinkClick>
              </a:rPr>
              <a:t> </a:t>
            </a:r>
            <a:r>
              <a:rPr lang="en-US" sz="2200" b="1">
                <a:solidFill>
                  <a:srgbClr val="0070C0"/>
                </a:solidFill>
                <a:latin typeface="DM Sans 14pt"/>
                <a:ea typeface="Roboto"/>
                <a:cs typeface="Arial"/>
                <a:hlinkClick r:id="rId3">
                  <a:extLst>
                    <a:ext uri="{A12FA001-AC4F-418D-AE19-62706E023703}">
                      <ahyp:hlinkClr xmlns:ahyp="http://schemas.microsoft.com/office/drawing/2018/hyperlinkcolor" val="tx"/>
                    </a:ext>
                  </a:extLst>
                </a:hlinkClick>
              </a:rPr>
              <a:t>and review </a:t>
            </a:r>
            <a:r>
              <a:rPr lang="en-US" sz="2200">
                <a:solidFill>
                  <a:srgbClr val="0070C0"/>
                </a:solidFill>
                <a:latin typeface="DM Sans 14pt"/>
                <a:ea typeface="Roboto"/>
                <a:cs typeface="Arial"/>
                <a:hlinkClick r:id="rId3">
                  <a:extLst>
                    <a:ext uri="{A12FA001-AC4F-418D-AE19-62706E023703}">
                      <ahyp:hlinkClr xmlns:ahyp="http://schemas.microsoft.com/office/drawing/2018/hyperlinkcolor" val="tx"/>
                    </a:ext>
                  </a:extLst>
                </a:hlinkClick>
              </a:rPr>
              <a:t>of research grant proposals</a:t>
            </a:r>
            <a:r>
              <a:rPr lang="en-US" sz="2200">
                <a:solidFill>
                  <a:srgbClr val="0070C0"/>
                </a:solidFill>
                <a:latin typeface="DM Sans 14pt"/>
                <a:ea typeface="Roboto"/>
                <a:cs typeface="Arial"/>
              </a:rPr>
              <a:t> </a:t>
            </a:r>
            <a:r>
              <a:rPr lang="en-US" sz="2200">
                <a:latin typeface="DM Sans 14pt"/>
                <a:ea typeface="Roboto"/>
                <a:cs typeface="Arial"/>
              </a:rPr>
              <a:t>(This policy came into effect in November 2024.)</a:t>
            </a:r>
          </a:p>
          <a:p>
            <a:pPr fontAlgn="base"/>
            <a:r>
              <a:rPr lang="en-US" sz="2200">
                <a:latin typeface="DM Sans 14pt"/>
                <a:ea typeface="Roboto"/>
                <a:cs typeface="Arial"/>
              </a:rPr>
              <a:t> </a:t>
            </a:r>
          </a:p>
          <a:p>
            <a:pPr fontAlgn="base"/>
            <a:r>
              <a:rPr lang="en-US" sz="2200">
                <a:latin typeface="DM Sans 14pt"/>
                <a:ea typeface="Roboto"/>
                <a:cs typeface="Arial"/>
              </a:rPr>
              <a:t> </a:t>
            </a:r>
          </a:p>
        </p:txBody>
      </p:sp>
    </p:spTree>
    <p:extLst>
      <p:ext uri="{BB962C8B-B14F-4D97-AF65-F5344CB8AC3E}">
        <p14:creationId xmlns:p14="http://schemas.microsoft.com/office/powerpoint/2010/main" val="239290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E1D66-D6E4-18CB-13A7-BE7A7FA7C2D4}"/>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146DD156-C70D-297E-048D-BBC827AD2EDF}"/>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E93F6D89-C6EB-C7F8-AC6B-FA09A8FAE75C}"/>
              </a:ext>
            </a:extLst>
          </p:cNvPr>
          <p:cNvSpPr txBox="1">
            <a:spLocks noGrp="1"/>
          </p:cNvSpPr>
          <p:nvPr>
            <p:ph type="title" idx="4294967295"/>
          </p:nvPr>
        </p:nvSpPr>
        <p:spPr>
          <a:xfrm>
            <a:off x="705710" y="717629"/>
            <a:ext cx="5114065" cy="516350"/>
          </a:xfrm>
          <a:prstGeom prst="rect">
            <a:avLst/>
          </a:prstGeom>
          <a:solidFill>
            <a:srgbClr val="187BB4"/>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DM Sans 14pt"/>
                <a:ea typeface="Roboto"/>
                <a:cs typeface="Arial"/>
              </a:rPr>
              <a:t>DATA MANAGEMENT POLICIES</a:t>
            </a:r>
            <a:endParaRPr kumimoji="0" lang="en-US" sz="2800" b="1" i="0" u="none" strike="noStrike" kern="1200" cap="small" spc="0" normalizeH="0" baseline="0" noProof="0" dirty="0">
              <a:ln>
                <a:noFill/>
              </a:ln>
              <a:solidFill>
                <a:schemeClr val="bg1"/>
              </a:solidFill>
              <a:effectLst/>
              <a:uLnTx/>
              <a:uFillTx/>
              <a:latin typeface="+mj-lt"/>
              <a:ea typeface="+mj-ea"/>
              <a:cs typeface="+mj-cs"/>
            </a:endParaRPr>
          </a:p>
        </p:txBody>
      </p:sp>
      <p:sp>
        <p:nvSpPr>
          <p:cNvPr id="6" name="TextBox 5">
            <a:extLst>
              <a:ext uri="{FF2B5EF4-FFF2-40B4-BE49-F238E27FC236}">
                <a16:creationId xmlns:a16="http://schemas.microsoft.com/office/drawing/2014/main" id="{32253880-1F99-3AB3-94C1-60561B4D1CE6}"/>
              </a:ext>
            </a:extLst>
          </p:cNvPr>
          <p:cNvSpPr txBox="1"/>
          <p:nvPr/>
        </p:nvSpPr>
        <p:spPr>
          <a:xfrm>
            <a:off x="695519" y="1504291"/>
            <a:ext cx="5046062"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a:latin typeface="DM Sans 14pt"/>
                <a:ea typeface="Roboto"/>
                <a:cs typeface="Arial"/>
              </a:rPr>
              <a:t>Know the </a:t>
            </a:r>
            <a:r>
              <a:rPr lang="en-US" sz="2400" b="1">
                <a:latin typeface="DM Sans 14pt"/>
                <a:ea typeface="Roboto"/>
                <a:cs typeface="Arial"/>
              </a:rPr>
              <a:t>university’s organizational research data management and AI-use policies,</a:t>
            </a:r>
            <a:r>
              <a:rPr lang="en-US" sz="2400">
                <a:latin typeface="DM Sans 14pt"/>
                <a:ea typeface="Roboto"/>
                <a:cs typeface="Arial"/>
              </a:rPr>
              <a:t> and follow them:</a:t>
            </a:r>
            <a:endParaRPr lang="en-US" sz="2400"/>
          </a:p>
          <a:p>
            <a:endParaRPr lang="en-US" sz="2200">
              <a:latin typeface="DM Sans 14pt"/>
              <a:ea typeface="Roboto"/>
              <a:cs typeface="Arial"/>
            </a:endParaRPr>
          </a:p>
          <a:p>
            <a:pPr marL="285750" indent="-285750">
              <a:buFont typeface="Symbol"/>
              <a:buChar char="•"/>
            </a:pPr>
            <a:r>
              <a:rPr lang="en-US" sz="2000" u="sng">
                <a:solidFill>
                  <a:srgbClr val="187BB4"/>
                </a:solidFill>
                <a:latin typeface="DM Sans 14pt"/>
                <a:ea typeface="Roboto"/>
                <a:cs typeface="Arial"/>
                <a:hlinkClick r:id="rId3">
                  <a:extLst>
                    <a:ext uri="{A12FA001-AC4F-418D-AE19-62706E023703}">
                      <ahyp:hlinkClr xmlns:ahyp="http://schemas.microsoft.com/office/drawing/2018/hyperlinkcolor" val="tx"/>
                    </a:ext>
                  </a:extLst>
                </a:hlinkClick>
              </a:rPr>
              <a:t>Research Data Classification</a:t>
            </a:r>
            <a:endParaRPr lang="en-US" sz="2000">
              <a:solidFill>
                <a:srgbClr val="187BB4"/>
              </a:solidFill>
              <a:latin typeface="DM Sans 14pt"/>
              <a:ea typeface="Roboto"/>
              <a:cs typeface="Arial"/>
            </a:endParaRPr>
          </a:p>
          <a:p>
            <a:pPr marL="285750" indent="-285750">
              <a:buFont typeface="Symbol"/>
              <a:buChar char="•"/>
            </a:pPr>
            <a:r>
              <a:rPr lang="en-US" sz="2000" u="sng">
                <a:solidFill>
                  <a:srgbClr val="187BB4"/>
                </a:solidFill>
                <a:latin typeface="DM Sans 14pt"/>
                <a:ea typeface="Roboto"/>
                <a:cs typeface="Arial"/>
                <a:hlinkClick r:id="rId4">
                  <a:extLst>
                    <a:ext uri="{A12FA001-AC4F-418D-AE19-62706E023703}">
                      <ahyp:hlinkClr xmlns:ahyp="http://schemas.microsoft.com/office/drawing/2018/hyperlinkcolor" val="tx"/>
                    </a:ext>
                  </a:extLst>
                </a:hlinkClick>
              </a:rPr>
              <a:t>Data Storage Guidelines</a:t>
            </a:r>
            <a:endParaRPr lang="en-US" sz="2000">
              <a:solidFill>
                <a:srgbClr val="187BB4"/>
              </a:solidFill>
              <a:latin typeface="DM Sans 14pt"/>
              <a:ea typeface="Roboto"/>
              <a:cs typeface="Arial"/>
            </a:endParaRPr>
          </a:p>
          <a:p>
            <a:pPr marL="285750" indent="-285750">
              <a:buFont typeface="Symbol"/>
              <a:buChar char="•"/>
            </a:pPr>
            <a:r>
              <a:rPr lang="en-US" sz="2000" u="sng">
                <a:solidFill>
                  <a:srgbClr val="187BB4"/>
                </a:solidFill>
                <a:latin typeface="DM Sans 14pt"/>
                <a:ea typeface="Roboto"/>
                <a:cs typeface="Arial"/>
                <a:hlinkClick r:id="rId5">
                  <a:extLst>
                    <a:ext uri="{A12FA001-AC4F-418D-AE19-62706E023703}">
                      <ahyp:hlinkClr xmlns:ahyp="http://schemas.microsoft.com/office/drawing/2018/hyperlinkcolor" val="tx"/>
                    </a:ext>
                  </a:extLst>
                </a:hlinkClick>
              </a:rPr>
              <a:t>Acceptable Use Policy (AUP)</a:t>
            </a:r>
            <a:endParaRPr lang="en-US" sz="2000" u="sng">
              <a:solidFill>
                <a:srgbClr val="187BB4"/>
              </a:solidFill>
              <a:latin typeface="DM Sans 14pt"/>
              <a:ea typeface="Roboto"/>
              <a:cs typeface="Arial"/>
            </a:endParaRPr>
          </a:p>
          <a:p>
            <a:pPr marL="285750" indent="-285750">
              <a:buFont typeface="Symbol"/>
              <a:buChar char="•"/>
            </a:pPr>
            <a:r>
              <a:rPr lang="en-US" sz="2000" u="sng">
                <a:solidFill>
                  <a:srgbClr val="187BB4"/>
                </a:solidFill>
                <a:latin typeface="DM Sans 14pt"/>
                <a:ea typeface="Roboto"/>
                <a:cs typeface="Roboto"/>
                <a:hlinkClick r:id="rId6">
                  <a:extLst>
                    <a:ext uri="{A12FA001-AC4F-418D-AE19-62706E023703}">
                      <ahyp:hlinkClr xmlns:ahyp="http://schemas.microsoft.com/office/drawing/2018/hyperlinkcolor" val="tx"/>
                    </a:ext>
                  </a:extLst>
                </a:hlinkClick>
              </a:rPr>
              <a:t>Safeguarding Research | Office of Research</a:t>
            </a:r>
            <a:endParaRPr lang="en-US" sz="2000">
              <a:solidFill>
                <a:srgbClr val="187BB4"/>
              </a:solidFill>
              <a:latin typeface="DM Sans 14pt"/>
              <a:ea typeface="Roboto"/>
              <a:cs typeface="Arial"/>
            </a:endParaRPr>
          </a:p>
          <a:p>
            <a:pPr marL="285750" indent="-285750">
              <a:buFont typeface="Symbol"/>
              <a:buChar char="•"/>
            </a:pPr>
            <a:r>
              <a:rPr lang="en-US" sz="2000" u="sng">
                <a:solidFill>
                  <a:srgbClr val="187BB4"/>
                </a:solidFill>
                <a:latin typeface="DM Sans 14pt"/>
                <a:ea typeface="Roboto"/>
                <a:cs typeface="Roboto"/>
                <a:hlinkClick r:id="rId7">
                  <a:extLst>
                    <a:ext uri="{A12FA001-AC4F-418D-AE19-62706E023703}">
                      <ahyp:hlinkClr xmlns:ahyp="http://schemas.microsoft.com/office/drawing/2018/hyperlinkcolor" val="tx"/>
                    </a:ext>
                  </a:extLst>
                </a:hlinkClick>
              </a:rPr>
              <a:t>Information Security Guidelines for the Use of Generative Artificial Intelligence</a:t>
            </a:r>
            <a:r>
              <a:rPr lang="en-US" sz="2000">
                <a:solidFill>
                  <a:srgbClr val="187BB4"/>
                </a:solidFill>
                <a:latin typeface="DM Sans 14pt"/>
                <a:ea typeface="Roboto"/>
                <a:cs typeface="Roboto"/>
              </a:rPr>
              <a:t> </a:t>
            </a:r>
            <a:endParaRPr lang="en-US" sz="2000">
              <a:solidFill>
                <a:srgbClr val="187BB4"/>
              </a:solidFill>
              <a:latin typeface="DM Sans 14pt"/>
              <a:ea typeface="Roboto"/>
              <a:cs typeface="Arial"/>
            </a:endParaRPr>
          </a:p>
          <a:p>
            <a:endParaRPr lang="en-US" sz="2200" b="1">
              <a:latin typeface="DM Sans 14pt"/>
              <a:ea typeface="Roboto"/>
              <a:cs typeface="Arial"/>
            </a:endParaRPr>
          </a:p>
        </p:txBody>
      </p:sp>
    </p:spTree>
    <p:extLst>
      <p:ext uri="{BB962C8B-B14F-4D97-AF65-F5344CB8AC3E}">
        <p14:creationId xmlns:p14="http://schemas.microsoft.com/office/powerpoint/2010/main" val="30452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EA7C-EDD7-D375-910A-AEDBB5FD4B88}"/>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E7E72C4C-2170-3C0F-7050-35F84CA654B0}"/>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3005564D-166C-C7F6-3C5C-61AE822FF3E1}"/>
              </a:ext>
            </a:extLst>
          </p:cNvPr>
          <p:cNvSpPr txBox="1">
            <a:spLocks noGrp="1"/>
          </p:cNvSpPr>
          <p:nvPr>
            <p:ph type="title" idx="4294967295"/>
          </p:nvPr>
        </p:nvSpPr>
        <p:spPr>
          <a:xfrm>
            <a:off x="720088" y="717629"/>
            <a:ext cx="5099688" cy="473218"/>
          </a:xfrm>
          <a:prstGeom prst="rect">
            <a:avLst/>
          </a:prstGeom>
          <a:solidFill>
            <a:srgbClr val="318738"/>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DM Sans 14pt"/>
                <a:ea typeface="Roboto"/>
                <a:cs typeface="Arial"/>
              </a:rPr>
              <a:t>STORAGE &amp; TRAINING</a:t>
            </a:r>
            <a:endParaRPr kumimoji="0" lang="en-US" sz="2800" b="1" i="0" u="none" strike="noStrike" kern="1200" cap="small" spc="0" normalizeH="0" baseline="0" noProof="0" dirty="0">
              <a:ln>
                <a:noFill/>
              </a:ln>
              <a:solidFill>
                <a:srgbClr val="C20430"/>
              </a:solidFill>
              <a:effectLst/>
              <a:uLnTx/>
              <a:uFillTx/>
              <a:latin typeface="+mj-lt"/>
              <a:ea typeface="+mj-ea"/>
              <a:cs typeface="+mj-cs"/>
            </a:endParaRPr>
          </a:p>
        </p:txBody>
      </p:sp>
      <p:sp>
        <p:nvSpPr>
          <p:cNvPr id="6" name="TextBox 5">
            <a:extLst>
              <a:ext uri="{FF2B5EF4-FFF2-40B4-BE49-F238E27FC236}">
                <a16:creationId xmlns:a16="http://schemas.microsoft.com/office/drawing/2014/main" id="{0446AB1F-39B8-F32D-75B3-37B9D834F079}"/>
              </a:ext>
            </a:extLst>
          </p:cNvPr>
          <p:cNvSpPr txBox="1"/>
          <p:nvPr/>
        </p:nvSpPr>
        <p:spPr>
          <a:xfrm>
            <a:off x="609255" y="1504291"/>
            <a:ext cx="4789517"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a:latin typeface="DM Sans 14pt"/>
                <a:ea typeface="Roboto"/>
                <a:cs typeface="Arial"/>
              </a:rPr>
              <a:t>Know which providers store and use data for training, </a:t>
            </a:r>
          </a:p>
          <a:p>
            <a:endParaRPr lang="en-US" sz="2400" b="1">
              <a:latin typeface="DM Sans 14pt"/>
              <a:ea typeface="Roboto"/>
              <a:cs typeface="Arial"/>
            </a:endParaRPr>
          </a:p>
          <a:p>
            <a:r>
              <a:rPr lang="en-US" sz="2400" b="1">
                <a:latin typeface="DM Sans 14pt"/>
                <a:ea typeface="Roboto"/>
                <a:cs typeface="Arial"/>
              </a:rPr>
              <a:t>and do </a:t>
            </a:r>
            <a:r>
              <a:rPr lang="en-US" sz="2400" b="1" u="sng">
                <a:latin typeface="DM Sans 14pt"/>
                <a:ea typeface="Roboto"/>
                <a:cs typeface="Arial"/>
              </a:rPr>
              <a:t>NOT</a:t>
            </a:r>
            <a:r>
              <a:rPr lang="en-US" sz="2400" b="1">
                <a:latin typeface="DM Sans 14pt"/>
                <a:ea typeface="Roboto"/>
                <a:cs typeface="Arial"/>
              </a:rPr>
              <a:t> use them for your own unpublished writing and data! </a:t>
            </a:r>
          </a:p>
          <a:p>
            <a:endParaRPr lang="en-US" sz="2200">
              <a:latin typeface="DM Sans 14pt"/>
              <a:ea typeface="Roboto"/>
              <a:cs typeface="Arial"/>
            </a:endParaRPr>
          </a:p>
          <a:p>
            <a:pPr marL="457200" indent="-457200">
              <a:buAutoNum type="arabicPeriod"/>
            </a:pPr>
            <a:endParaRPr lang="en-US" sz="2200">
              <a:latin typeface="DM Sans 14pt"/>
              <a:ea typeface="Roboto"/>
              <a:cs typeface="Arial"/>
            </a:endParaRPr>
          </a:p>
          <a:p>
            <a:pPr marL="457200" indent="-457200">
              <a:buAutoNum type="arabicPeriod"/>
            </a:pPr>
            <a:endParaRPr lang="en-US" sz="2200">
              <a:latin typeface="DM Sans 14pt"/>
              <a:ea typeface="Roboto"/>
              <a:cs typeface="Arial"/>
            </a:endParaRPr>
          </a:p>
        </p:txBody>
      </p:sp>
    </p:spTree>
    <p:extLst>
      <p:ext uri="{BB962C8B-B14F-4D97-AF65-F5344CB8AC3E}">
        <p14:creationId xmlns:p14="http://schemas.microsoft.com/office/powerpoint/2010/main" val="38285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D7FF8-17D6-C94C-FC36-0076B3B485E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D7277F2-CB0D-68F7-42D3-9E45A8491B30}"/>
              </a:ext>
            </a:extLst>
          </p:cNvPr>
          <p:cNvSpPr txBox="1">
            <a:spLocks noGrp="1"/>
          </p:cNvSpPr>
          <p:nvPr>
            <p:ph type="title" idx="4294967295"/>
          </p:nvPr>
        </p:nvSpPr>
        <p:spPr>
          <a:xfrm>
            <a:off x="691333" y="544203"/>
            <a:ext cx="10895000" cy="487317"/>
          </a:xfrm>
          <a:prstGeom prst="rect">
            <a:avLst/>
          </a:prstGeom>
          <a:solidFill>
            <a:srgbClr val="318738"/>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defRPr/>
            </a:pPr>
            <a:r>
              <a:rPr lang="en-US" sz="2200" cap="none" dirty="0">
                <a:solidFill>
                  <a:schemeClr val="bg1"/>
                </a:solidFill>
                <a:latin typeface="DM Sans 14pt"/>
                <a:ea typeface="Roboto"/>
                <a:cs typeface="Arial"/>
              </a:rPr>
              <a:t>Comparison Table: AI Providers, Training, and Data Storage</a:t>
            </a:r>
            <a:endParaRPr lang="en-US" dirty="0">
              <a:solidFill>
                <a:schemeClr val="bg1"/>
              </a:solidFill>
            </a:endParaRPr>
          </a:p>
        </p:txBody>
      </p:sp>
      <p:graphicFrame>
        <p:nvGraphicFramePr>
          <p:cNvPr id="5" name="Table 4">
            <a:extLst>
              <a:ext uri="{FF2B5EF4-FFF2-40B4-BE49-F238E27FC236}">
                <a16:creationId xmlns:a16="http://schemas.microsoft.com/office/drawing/2014/main" id="{1BA0FDFC-EAC1-B8EE-9F54-774857D62852}"/>
              </a:ext>
            </a:extLst>
          </p:cNvPr>
          <p:cNvGraphicFramePr>
            <a:graphicFrameLocks noGrp="1"/>
          </p:cNvGraphicFramePr>
          <p:nvPr>
            <p:extLst>
              <p:ext uri="{D42A27DB-BD31-4B8C-83A1-F6EECF244321}">
                <p14:modId xmlns:p14="http://schemas.microsoft.com/office/powerpoint/2010/main" val="2354062189"/>
              </p:ext>
            </p:extLst>
          </p:nvPr>
        </p:nvGraphicFramePr>
        <p:xfrm>
          <a:off x="707716" y="1040851"/>
          <a:ext cx="10848408" cy="5208413"/>
        </p:xfrm>
        <a:graphic>
          <a:graphicData uri="http://schemas.openxmlformats.org/drawingml/2006/table">
            <a:tbl>
              <a:tblPr firstRow="1" firstCol="1" bandRow="1">
                <a:tableStyleId>{5C22544A-7EE6-4342-B048-85BDC9FD1C3A}</a:tableStyleId>
              </a:tblPr>
              <a:tblGrid>
                <a:gridCol w="2471420">
                  <a:extLst>
                    <a:ext uri="{9D8B030D-6E8A-4147-A177-3AD203B41FA5}">
                      <a16:colId xmlns:a16="http://schemas.microsoft.com/office/drawing/2014/main" val="749494060"/>
                    </a:ext>
                  </a:extLst>
                </a:gridCol>
                <a:gridCol w="1446028">
                  <a:extLst>
                    <a:ext uri="{9D8B030D-6E8A-4147-A177-3AD203B41FA5}">
                      <a16:colId xmlns:a16="http://schemas.microsoft.com/office/drawing/2014/main" val="193882913"/>
                    </a:ext>
                  </a:extLst>
                </a:gridCol>
                <a:gridCol w="1838699">
                  <a:extLst>
                    <a:ext uri="{9D8B030D-6E8A-4147-A177-3AD203B41FA5}">
                      <a16:colId xmlns:a16="http://schemas.microsoft.com/office/drawing/2014/main" val="2344429327"/>
                    </a:ext>
                  </a:extLst>
                </a:gridCol>
                <a:gridCol w="1765738">
                  <a:extLst>
                    <a:ext uri="{9D8B030D-6E8A-4147-A177-3AD203B41FA5}">
                      <a16:colId xmlns:a16="http://schemas.microsoft.com/office/drawing/2014/main" val="1393137768"/>
                    </a:ext>
                  </a:extLst>
                </a:gridCol>
                <a:gridCol w="3326523">
                  <a:extLst>
                    <a:ext uri="{9D8B030D-6E8A-4147-A177-3AD203B41FA5}">
                      <a16:colId xmlns:a16="http://schemas.microsoft.com/office/drawing/2014/main" val="907543498"/>
                    </a:ext>
                  </a:extLst>
                </a:gridCol>
              </a:tblGrid>
              <a:tr h="462384">
                <a:tc>
                  <a:txBody>
                    <a:bodyPr/>
                    <a:lstStyle/>
                    <a:p>
                      <a:pPr marL="0" algn="l" defTabSz="914400" rtl="0" eaLnBrk="1" fontAlgn="base" latinLnBrk="0" hangingPunct="1">
                        <a:lnSpc>
                          <a:spcPct val="100000"/>
                        </a:lnSpc>
                        <a:buNone/>
                      </a:pPr>
                      <a:r>
                        <a:rPr lang="en-US" sz="1800" b="1" i="0" kern="1200" dirty="0">
                          <a:solidFill>
                            <a:schemeClr val="dk1"/>
                          </a:solidFill>
                          <a:effectLst/>
                          <a:latin typeface="DM Sans 14pt" pitchFamily="2" charset="77"/>
                          <a:ea typeface="+mn-ea"/>
                          <a:cs typeface="+mn-cs"/>
                        </a:rPr>
                        <a:t>Provider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1800" b="1" i="0" kern="1200" dirty="0">
                          <a:solidFill>
                            <a:schemeClr val="dk1"/>
                          </a:solidFill>
                          <a:effectLst/>
                          <a:latin typeface="DM Sans 14pt" pitchFamily="2" charset="77"/>
                          <a:ea typeface="+mn-ea"/>
                          <a:cs typeface="+mn-cs"/>
                        </a:rPr>
                        <a:t>Uses Inputs to Train</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1800" b="1" i="0" kern="1200" dirty="0">
                          <a:solidFill>
                            <a:schemeClr val="dk1"/>
                          </a:solidFill>
                          <a:effectLst/>
                          <a:latin typeface="DM Sans 14pt" pitchFamily="2" charset="77"/>
                          <a:ea typeface="+mn-ea"/>
                          <a:cs typeface="+mn-cs"/>
                        </a:rPr>
                        <a:t>Can </a:t>
                      </a:r>
                      <a:r>
                        <a:rPr lang="en-US" sz="1800" b="1" i="0" kern="1200" dirty="0" err="1">
                          <a:solidFill>
                            <a:schemeClr val="dk1"/>
                          </a:solidFill>
                          <a:effectLst/>
                          <a:latin typeface="DM Sans 14pt" pitchFamily="2" charset="77"/>
                          <a:ea typeface="+mn-ea"/>
                          <a:cs typeface="+mn-cs"/>
                        </a:rPr>
                        <a:t>Opt</a:t>
                      </a:r>
                      <a:r>
                        <a:rPr lang="en-US" sz="1800" b="1" i="0" kern="1200" dirty="0">
                          <a:solidFill>
                            <a:schemeClr val="dk1"/>
                          </a:solidFill>
                          <a:effectLst/>
                          <a:latin typeface="DM Sans 14pt" pitchFamily="2" charset="77"/>
                          <a:ea typeface="+mn-ea"/>
                          <a:cs typeface="+mn-cs"/>
                        </a:rPr>
                        <a:t> Out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1800" b="1" i="0" kern="1200">
                          <a:solidFill>
                            <a:schemeClr val="dk1"/>
                          </a:solidFill>
                          <a:effectLst/>
                          <a:latin typeface="DM Sans 14pt" pitchFamily="2" charset="77"/>
                          <a:ea typeface="+mn-ea"/>
                          <a:cs typeface="+mn-cs"/>
                        </a:rPr>
                        <a:t>Fully Private Option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1800" b="1" i="0" kern="1200">
                          <a:solidFill>
                            <a:schemeClr val="dk1"/>
                          </a:solidFill>
                          <a:effectLst/>
                          <a:latin typeface="DM Sans 14pt" pitchFamily="2" charset="77"/>
                          <a:ea typeface="+mn-ea"/>
                          <a:cs typeface="+mn-cs"/>
                        </a:rPr>
                        <a:t>Data Storage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0805209"/>
                  </a:ext>
                </a:extLst>
              </a:tr>
              <a:tr h="460624">
                <a:tc>
                  <a:txBody>
                    <a:bodyPr/>
                    <a:lstStyle/>
                    <a:p>
                      <a:pPr marL="0" algn="l" defTabSz="914400" rtl="0" eaLnBrk="1" fontAlgn="base" latinLnBrk="0" hangingPunct="1">
                        <a:lnSpc>
                          <a:spcPct val="100000"/>
                        </a:lnSpc>
                        <a:buNone/>
                      </a:pPr>
                      <a:r>
                        <a:rPr lang="en-US" sz="1700" b="1" i="0" kern="1200" dirty="0">
                          <a:solidFill>
                            <a:schemeClr val="dk1"/>
                          </a:solidFill>
                          <a:effectLst/>
                          <a:latin typeface="DM Sans 14pt" pitchFamily="2" charset="77"/>
                          <a:ea typeface="+mn-ea"/>
                          <a:cs typeface="+mn-cs"/>
                        </a:rPr>
                        <a:t>ChatGPT - Free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dirty="0">
                          <a:solidFill>
                            <a:schemeClr val="dk1"/>
                          </a:solidFill>
                          <a:effectLst/>
                          <a:latin typeface="DM Sans 14pt" pitchFamily="2" charset="77"/>
                          <a:ea typeface="+mn-ea"/>
                          <a:cs typeface="+mn-cs"/>
                        </a:rPr>
                        <a:t>Yes </a:t>
                      </a:r>
                      <a:r>
                        <a:rPr lang="en-US" sz="1800" b="0" i="0" kern="1200" dirty="0">
                          <a:solidFill>
                            <a:schemeClr val="dk1"/>
                          </a:solidFill>
                          <a:effectLst/>
                          <a:latin typeface="+mn-lt"/>
                          <a:ea typeface="+mn-ea"/>
                          <a:cs typeface="+mn-cs"/>
                        </a:rPr>
                        <a:t>❌</a:t>
                      </a:r>
                      <a:endParaRPr lang="en-US" sz="1700" b="0" i="0" kern="1200" dirty="0">
                        <a:solidFill>
                          <a:schemeClr val="dk1"/>
                        </a:solidFill>
                        <a:effectLst/>
                        <a:latin typeface="DM Sans 14pt" pitchFamily="2" charset="77"/>
                        <a:ea typeface="+mn-ea"/>
                        <a:cs typeface="+mn-cs"/>
                      </a:endParaRP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2000" b="0" i="0" kern="1200" dirty="0">
                          <a:solidFill>
                            <a:schemeClr val="dk1"/>
                          </a:solidFill>
                          <a:effectLst/>
                          <a:latin typeface="DM Sans 14pt" pitchFamily="2" charset="77"/>
                          <a:ea typeface="+mn-ea"/>
                          <a:cs typeface="+mn-cs"/>
                        </a:rPr>
                        <a:t>✅</a:t>
                      </a:r>
                      <a:r>
                        <a:rPr lang="en-US" sz="1700" b="0" i="0" kern="1200" dirty="0">
                          <a:solidFill>
                            <a:schemeClr val="dk1"/>
                          </a:solidFill>
                          <a:effectLst/>
                          <a:latin typeface="DM Sans 14pt" pitchFamily="2" charset="77"/>
                          <a:ea typeface="+mn-ea"/>
                          <a:cs typeface="+mn-cs"/>
                        </a:rPr>
                        <a:t> </a:t>
                      </a:r>
                      <a:r>
                        <a:rPr lang="en-US" sz="1700" b="1" i="0" kern="1200" dirty="0">
                          <a:solidFill>
                            <a:schemeClr val="dk1"/>
                          </a:solidFill>
                          <a:effectLst/>
                          <a:latin typeface="DM Sans 14pt" pitchFamily="2" charset="77"/>
                          <a:ea typeface="+mn-ea"/>
                          <a:cs typeface="+mn-cs"/>
                        </a:rPr>
                        <a:t>Yes</a:t>
                      </a:r>
                      <a:r>
                        <a:rPr lang="en-US" sz="1700" b="0" i="0" kern="1200" dirty="0">
                          <a:solidFill>
                            <a:schemeClr val="dk1"/>
                          </a:solidFill>
                          <a:effectLst/>
                          <a:latin typeface="DM Sans 14pt" pitchFamily="2" charset="77"/>
                          <a:ea typeface="+mn-ea"/>
                          <a:cs typeface="+mn-cs"/>
                        </a:rPr>
                        <a:t> – in Settings &gt; Data Controls</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a:solidFill>
                            <a:schemeClr val="dk1"/>
                          </a:solidFill>
                          <a:effectLst/>
                          <a:latin typeface="DM Sans 14pt" pitchFamily="2" charset="77"/>
                          <a:ea typeface="+mn-ea"/>
                          <a:cs typeface="+mn-cs"/>
                        </a:rPr>
                        <a:t>No </a:t>
                      </a:r>
                      <a:r>
                        <a:rPr lang="en-US" sz="1800" b="0" i="0" kern="1200">
                          <a:solidFill>
                            <a:schemeClr val="dk1"/>
                          </a:solidFill>
                          <a:effectLst/>
                          <a:latin typeface="+mn-lt"/>
                          <a:ea typeface="+mn-ea"/>
                          <a:cs typeface="+mn-cs"/>
                        </a:rPr>
                        <a:t>❌</a:t>
                      </a:r>
                      <a:endParaRPr lang="en-US" sz="1700" b="0" i="0" kern="1200">
                        <a:solidFill>
                          <a:schemeClr val="dk1"/>
                        </a:solidFill>
                        <a:effectLst/>
                        <a:latin typeface="DM Sans 14pt" pitchFamily="2" charset="77"/>
                        <a:ea typeface="+mn-ea"/>
                        <a:cs typeface="+mn-cs"/>
                      </a:endParaRP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a:solidFill>
                            <a:schemeClr val="dk1"/>
                          </a:solidFill>
                          <a:effectLst/>
                          <a:latin typeface="DM Sans 14pt" pitchFamily="2" charset="77"/>
                          <a:ea typeface="+mn-ea"/>
                          <a:cs typeface="+mn-cs"/>
                        </a:rPr>
                        <a:t>Yes </a:t>
                      </a:r>
                      <a:r>
                        <a:rPr lang="en-US" sz="1800" b="0" i="0" kern="1200">
                          <a:solidFill>
                            <a:schemeClr val="dk1"/>
                          </a:solidFill>
                          <a:effectLst/>
                          <a:latin typeface="+mn-lt"/>
                          <a:ea typeface="+mn-ea"/>
                          <a:cs typeface="+mn-cs"/>
                        </a:rPr>
                        <a:t>❌</a:t>
                      </a:r>
                      <a:r>
                        <a:rPr lang="en-US" sz="1700" b="0" i="0" kern="1200">
                          <a:solidFill>
                            <a:schemeClr val="dk1"/>
                          </a:solidFill>
                          <a:effectLst/>
                          <a:latin typeface="DM Sans 14pt" pitchFamily="2" charset="77"/>
                          <a:ea typeface="+mn-ea"/>
                          <a:cs typeface="+mn-cs"/>
                        </a:rPr>
                        <a:t>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1765940"/>
                  </a:ext>
                </a:extLst>
              </a:tr>
              <a:tr h="476378">
                <a:tc>
                  <a:txBody>
                    <a:bodyPr/>
                    <a:lstStyle/>
                    <a:p>
                      <a:pPr marL="0" algn="l" defTabSz="914400" rtl="0" eaLnBrk="1" fontAlgn="base" latinLnBrk="0" hangingPunct="1">
                        <a:lnSpc>
                          <a:spcPct val="100000"/>
                        </a:lnSpc>
                        <a:spcAft>
                          <a:spcPts val="800"/>
                        </a:spcAft>
                        <a:buNone/>
                      </a:pPr>
                      <a:r>
                        <a:rPr lang="en-US" sz="1700" b="1" i="0" kern="1200" dirty="0">
                          <a:solidFill>
                            <a:schemeClr val="dk1"/>
                          </a:solidFill>
                          <a:effectLst/>
                          <a:latin typeface="DM Sans 14pt" pitchFamily="2" charset="77"/>
                          <a:ea typeface="+mn-ea"/>
                          <a:cs typeface="+mn-cs"/>
                        </a:rPr>
                        <a:t>Copilot - Free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dirty="0">
                          <a:solidFill>
                            <a:schemeClr val="dk1"/>
                          </a:solidFill>
                          <a:effectLst/>
                          <a:latin typeface="DM Sans 14pt" pitchFamily="2" charset="77"/>
                          <a:ea typeface="+mn-ea"/>
                          <a:cs typeface="+mn-cs"/>
                        </a:rPr>
                        <a:t>Yes </a:t>
                      </a:r>
                      <a:r>
                        <a:rPr lang="en-US" sz="1800" b="0" i="0" kern="1200" dirty="0">
                          <a:solidFill>
                            <a:schemeClr val="dk1"/>
                          </a:solidFill>
                          <a:effectLst/>
                          <a:latin typeface="+mn-lt"/>
                          <a:ea typeface="+mn-ea"/>
                          <a:cs typeface="+mn-cs"/>
                        </a:rPr>
                        <a:t>❌</a:t>
                      </a:r>
                      <a:endParaRPr lang="en-US" sz="1700" b="0" i="0" kern="1200" dirty="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dirty="0">
                          <a:solidFill>
                            <a:schemeClr val="dk1"/>
                          </a:solidFill>
                          <a:effectLst/>
                          <a:latin typeface="DM Sans 14pt" pitchFamily="2" charset="77"/>
                          <a:ea typeface="+mn-ea"/>
                          <a:cs typeface="+mn-cs"/>
                        </a:rPr>
                        <a:t>No </a:t>
                      </a:r>
                      <a:r>
                        <a:rPr lang="en-US" sz="1800" b="0" i="0" kern="1200" dirty="0">
                          <a:solidFill>
                            <a:schemeClr val="dk1"/>
                          </a:solidFill>
                          <a:effectLst/>
                          <a:latin typeface="+mn-lt"/>
                          <a:ea typeface="+mn-ea"/>
                          <a:cs typeface="+mn-cs"/>
                        </a:rPr>
                        <a:t>❌</a:t>
                      </a:r>
                      <a:endParaRPr lang="en-US" sz="1700" b="0" i="0" kern="1200" dirty="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a:solidFill>
                            <a:schemeClr val="dk1"/>
                          </a:solidFill>
                          <a:effectLst/>
                          <a:latin typeface="DM Sans 14pt" pitchFamily="2" charset="77"/>
                          <a:ea typeface="+mn-ea"/>
                          <a:cs typeface="+mn-cs"/>
                        </a:rPr>
                        <a:t>No </a:t>
                      </a:r>
                      <a:r>
                        <a:rPr lang="en-US" sz="1800" b="0" i="0" kern="1200">
                          <a:solidFill>
                            <a:schemeClr val="dk1"/>
                          </a:solidFill>
                          <a:effectLst/>
                          <a:latin typeface="+mn-lt"/>
                          <a:ea typeface="+mn-ea"/>
                          <a:cs typeface="+mn-cs"/>
                        </a:rPr>
                        <a:t>❌</a:t>
                      </a:r>
                      <a:endParaRPr lang="en-US" sz="1700" b="0" i="0" kern="120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a:solidFill>
                            <a:schemeClr val="dk1"/>
                          </a:solidFill>
                          <a:effectLst/>
                          <a:latin typeface="DM Sans 14pt" pitchFamily="2" charset="77"/>
                          <a:ea typeface="+mn-ea"/>
                          <a:cs typeface="+mn-cs"/>
                        </a:rPr>
                        <a:t>Yes </a:t>
                      </a:r>
                      <a:r>
                        <a:rPr lang="en-US" sz="1800" b="0" i="0" kern="1200">
                          <a:solidFill>
                            <a:schemeClr val="dk1"/>
                          </a:solidFill>
                          <a:effectLst/>
                          <a:latin typeface="+mn-lt"/>
                          <a:ea typeface="+mn-ea"/>
                          <a:cs typeface="+mn-cs"/>
                        </a:rPr>
                        <a:t>❌</a:t>
                      </a:r>
                      <a:endParaRPr lang="en-US" sz="1700" b="0" i="0" kern="120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7567985"/>
                  </a:ext>
                </a:extLst>
              </a:tr>
              <a:tr h="0">
                <a:tc>
                  <a:txBody>
                    <a:bodyPr/>
                    <a:lstStyle/>
                    <a:p>
                      <a:pPr marL="0" algn="l" defTabSz="914400" rtl="0" eaLnBrk="1" fontAlgn="base" latinLnBrk="0" hangingPunct="1">
                        <a:lnSpc>
                          <a:spcPct val="100000"/>
                        </a:lnSpc>
                        <a:buNone/>
                      </a:pPr>
                      <a:r>
                        <a:rPr lang="en-US" sz="1700" b="1" i="0" kern="1200" dirty="0">
                          <a:solidFill>
                            <a:schemeClr val="dk1"/>
                          </a:solidFill>
                          <a:effectLst/>
                          <a:latin typeface="DM Sans 14pt" pitchFamily="2" charset="77"/>
                          <a:ea typeface="+mn-ea"/>
                          <a:cs typeface="+mn-cs"/>
                        </a:rPr>
                        <a:t>Anthropic (Claude) - Free/Pro/Max </a:t>
                      </a:r>
                    </a:p>
                    <a:p>
                      <a:pPr marL="0" algn="l" defTabSz="914400" rtl="0" eaLnBrk="1" fontAlgn="base" latinLnBrk="0" hangingPunct="1">
                        <a:lnSpc>
                          <a:spcPct val="100000"/>
                        </a:lnSpc>
                        <a:buNone/>
                      </a:pPr>
                      <a:r>
                        <a:rPr lang="en-US" sz="1200" b="0" i="0" kern="1200" dirty="0">
                          <a:solidFill>
                            <a:schemeClr val="dk1"/>
                          </a:solidFill>
                          <a:effectLst/>
                          <a:latin typeface="DM Sans 14pt" pitchFamily="2" charset="77"/>
                          <a:ea typeface="+mn-ea"/>
                          <a:cs typeface="+mn-cs"/>
                        </a:rPr>
                        <a:t>*system change on Aug 28, 2025</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dirty="0">
                          <a:solidFill>
                            <a:schemeClr val="dk1"/>
                          </a:solidFill>
                          <a:effectLst/>
                          <a:latin typeface="DM Sans 14pt" pitchFamily="2" charset="77"/>
                          <a:ea typeface="+mn-ea"/>
                          <a:cs typeface="+mn-cs"/>
                        </a:rPr>
                        <a:t>Yes</a:t>
                      </a:r>
                      <a:r>
                        <a:rPr lang="en-US" sz="2000" b="0" i="0" kern="1200" dirty="0">
                          <a:solidFill>
                            <a:schemeClr val="dk1"/>
                          </a:solidFill>
                          <a:effectLst/>
                          <a:latin typeface="DM Sans 14pt" pitchFamily="2" charset="77"/>
                          <a:ea typeface="+mn-ea"/>
                          <a:cs typeface="+mn-cs"/>
                        </a:rPr>
                        <a:t> </a:t>
                      </a:r>
                      <a:r>
                        <a:rPr lang="en-US" sz="2000" b="0" i="0" kern="1200" dirty="0">
                          <a:solidFill>
                            <a:schemeClr val="dk1"/>
                          </a:solidFill>
                          <a:effectLst/>
                          <a:latin typeface="+mn-lt"/>
                          <a:ea typeface="+mn-ea"/>
                          <a:cs typeface="+mn-cs"/>
                        </a:rPr>
                        <a:t>❌</a:t>
                      </a:r>
                      <a:endParaRPr lang="en-US" sz="2000" b="0" i="0" kern="1200" dirty="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dirty="0">
                          <a:solidFill>
                            <a:schemeClr val="dk1"/>
                          </a:solidFill>
                          <a:effectLst/>
                          <a:latin typeface="DM Sans 14pt" pitchFamily="2" charset="77"/>
                          <a:ea typeface="+mn-ea"/>
                          <a:cs typeface="+mn-cs"/>
                        </a:rPr>
                        <a:t>No</a:t>
                      </a:r>
                      <a:r>
                        <a:rPr lang="en-US" sz="1800" b="0" i="0" kern="1200" dirty="0">
                          <a:solidFill>
                            <a:schemeClr val="dk1"/>
                          </a:solidFill>
                          <a:effectLst/>
                          <a:latin typeface="DM Sans 14pt" pitchFamily="2" charset="77"/>
                          <a:ea typeface="+mn-ea"/>
                          <a:cs typeface="+mn-cs"/>
                        </a:rPr>
                        <a:t> </a:t>
                      </a:r>
                      <a:r>
                        <a:rPr lang="en-US" sz="2000" b="0" i="0" kern="1200" dirty="0">
                          <a:solidFill>
                            <a:schemeClr val="dk1"/>
                          </a:solidFill>
                          <a:effectLst/>
                          <a:latin typeface="+mn-lt"/>
                          <a:ea typeface="+mn-ea"/>
                          <a:cs typeface="+mn-cs"/>
                        </a:rPr>
                        <a:t>❌</a:t>
                      </a:r>
                      <a:endParaRPr lang="en-US" sz="1800" b="0" i="0" kern="1200" dirty="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a:solidFill>
                            <a:schemeClr val="dk1"/>
                          </a:solidFill>
                          <a:effectLst/>
                          <a:latin typeface="DM Sans 14pt" pitchFamily="2" charset="77"/>
                          <a:ea typeface="+mn-ea"/>
                          <a:cs typeface="+mn-cs"/>
                        </a:rPr>
                        <a:t>No</a:t>
                      </a:r>
                      <a:r>
                        <a:rPr lang="en-US" sz="2000" b="0" i="0" kern="1200">
                          <a:solidFill>
                            <a:schemeClr val="dk1"/>
                          </a:solidFill>
                          <a:effectLst/>
                          <a:latin typeface="DM Sans 14pt" pitchFamily="2" charset="77"/>
                          <a:ea typeface="+mn-ea"/>
                          <a:cs typeface="+mn-cs"/>
                        </a:rPr>
                        <a:t> </a:t>
                      </a:r>
                      <a:r>
                        <a:rPr lang="en-US" sz="2000" b="0" i="0" kern="1200">
                          <a:solidFill>
                            <a:schemeClr val="dk1"/>
                          </a:solidFill>
                          <a:effectLst/>
                          <a:latin typeface="+mn-lt"/>
                          <a:ea typeface="+mn-ea"/>
                          <a:cs typeface="+mn-cs"/>
                        </a:rPr>
                        <a:t>❌</a:t>
                      </a:r>
                      <a:endParaRPr lang="en-US" sz="2000" b="0" i="0" kern="120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a:solidFill>
                            <a:schemeClr val="dk1"/>
                          </a:solidFill>
                          <a:effectLst/>
                          <a:latin typeface="DM Sans 14pt" pitchFamily="2" charset="77"/>
                          <a:ea typeface="+mn-ea"/>
                          <a:cs typeface="+mn-cs"/>
                        </a:rPr>
                        <a:t>Yes </a:t>
                      </a:r>
                      <a:r>
                        <a:rPr lang="en-US" sz="1800" b="0" i="0" kern="1200">
                          <a:solidFill>
                            <a:schemeClr val="dk1"/>
                          </a:solidFill>
                          <a:effectLst/>
                          <a:latin typeface="+mn-lt"/>
                          <a:ea typeface="+mn-ea"/>
                          <a:cs typeface="+mn-cs"/>
                        </a:rPr>
                        <a:t>❌</a:t>
                      </a:r>
                      <a:endParaRPr lang="en-US" sz="1700" b="0" i="0" kern="1200">
                        <a:solidFill>
                          <a:schemeClr val="dk1"/>
                        </a:solidFill>
                        <a:effectLst/>
                        <a:latin typeface="DM Sans 14pt" pitchFamily="2" charset="77"/>
                        <a:ea typeface="+mn-ea"/>
                        <a:cs typeface="+mn-cs"/>
                      </a:endParaRPr>
                    </a:p>
                  </a:txBody>
                  <a:tcPr marL="57150" marR="5715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08577744"/>
                  </a:ext>
                </a:extLst>
              </a:tr>
              <a:tr h="701371">
                <a:tc>
                  <a:txBody>
                    <a:bodyPr/>
                    <a:lstStyle/>
                    <a:p>
                      <a:pPr marL="0" algn="l" defTabSz="914400" rtl="0" eaLnBrk="1" fontAlgn="base" latinLnBrk="0" hangingPunct="1">
                        <a:lnSpc>
                          <a:spcPct val="100000"/>
                        </a:lnSpc>
                        <a:buNone/>
                      </a:pPr>
                      <a:r>
                        <a:rPr lang="en-US" sz="1700" b="1" i="0" kern="1200" dirty="0">
                          <a:solidFill>
                            <a:schemeClr val="dk1"/>
                          </a:solidFill>
                          <a:effectLst/>
                          <a:latin typeface="DM Sans 14pt" pitchFamily="2" charset="77"/>
                          <a:ea typeface="+mn-ea"/>
                          <a:cs typeface="+mn-cs"/>
                        </a:rPr>
                        <a:t>ChatGPT - Plus/Pro </a:t>
                      </a:r>
                    </a:p>
                    <a:p>
                      <a:pPr marL="0" algn="l" defTabSz="914400" rtl="0" eaLnBrk="1" fontAlgn="base" latinLnBrk="0" hangingPunct="1">
                        <a:lnSpc>
                          <a:spcPct val="100000"/>
                        </a:lnSpc>
                        <a:buNone/>
                      </a:pPr>
                      <a:r>
                        <a:rPr lang="en-US" sz="1700" b="1" i="0" kern="1200" dirty="0">
                          <a:solidFill>
                            <a:schemeClr val="dk1"/>
                          </a:solidFill>
                          <a:effectLst/>
                          <a:latin typeface="DM Sans 14pt" pitchFamily="2" charset="77"/>
                          <a:ea typeface="+mn-ea"/>
                          <a:cs typeface="+mn-cs"/>
                        </a:rPr>
                        <a:t>($$)</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700" b="0" i="0" kern="1200" dirty="0">
                          <a:solidFill>
                            <a:schemeClr val="dk1"/>
                          </a:solidFill>
                          <a:effectLst/>
                          <a:latin typeface="DM Sans 14pt" pitchFamily="2" charset="77"/>
                          <a:ea typeface="+mn-ea"/>
                          <a:cs typeface="+mn-cs"/>
                        </a:rPr>
                        <a:t>Yes</a:t>
                      </a:r>
                      <a:r>
                        <a:rPr lang="en-US" sz="2400" b="0" i="0" kern="1200" dirty="0">
                          <a:solidFill>
                            <a:schemeClr val="dk1"/>
                          </a:solidFill>
                          <a:effectLst/>
                          <a:latin typeface="DM Sans 14pt" pitchFamily="2" charset="77"/>
                          <a:ea typeface="+mn-ea"/>
                          <a:cs typeface="+mn-cs"/>
                        </a:rPr>
                        <a:t> </a:t>
                      </a:r>
                      <a:r>
                        <a:rPr lang="en-US" sz="2400" b="0" i="0" kern="1200" dirty="0">
                          <a:solidFill>
                            <a:schemeClr val="dk1"/>
                          </a:solidFill>
                          <a:effectLst/>
                          <a:latin typeface="+mn-lt"/>
                          <a:ea typeface="+mn-ea"/>
                          <a:cs typeface="+mn-cs"/>
                        </a:rPr>
                        <a:t>❌</a:t>
                      </a:r>
                      <a:endParaRPr lang="en-US" sz="2400" b="0" i="0" kern="1200" dirty="0">
                        <a:solidFill>
                          <a:schemeClr val="dk1"/>
                        </a:solidFill>
                        <a:effectLst/>
                        <a:latin typeface="DM Sans 14pt" pitchFamily="2" charset="77"/>
                        <a:ea typeface="+mn-ea"/>
                        <a:cs typeface="+mn-cs"/>
                      </a:endParaRP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2000" b="0" i="0" kern="1200" dirty="0">
                          <a:solidFill>
                            <a:schemeClr val="dk1"/>
                          </a:solidFill>
                          <a:effectLst/>
                          <a:latin typeface="DM Sans 14pt" pitchFamily="2" charset="77"/>
                          <a:ea typeface="+mn-ea"/>
                          <a:cs typeface="+mn-cs"/>
                        </a:rPr>
                        <a:t>✅</a:t>
                      </a:r>
                      <a:r>
                        <a:rPr lang="en-US" sz="1700" b="0" i="0" kern="1200" dirty="0">
                          <a:solidFill>
                            <a:schemeClr val="dk1"/>
                          </a:solidFill>
                          <a:effectLst/>
                          <a:latin typeface="DM Sans 14pt" pitchFamily="2" charset="77"/>
                          <a:ea typeface="+mn-ea"/>
                          <a:cs typeface="+mn-cs"/>
                        </a:rPr>
                        <a:t> </a:t>
                      </a:r>
                      <a:r>
                        <a:rPr lang="en-US" sz="1700" b="1" i="0" kern="1200" dirty="0">
                          <a:solidFill>
                            <a:schemeClr val="dk1"/>
                          </a:solidFill>
                          <a:effectLst/>
                          <a:latin typeface="DM Sans 14pt" pitchFamily="2" charset="77"/>
                          <a:ea typeface="+mn-ea"/>
                          <a:cs typeface="+mn-cs"/>
                        </a:rPr>
                        <a:t>Yes</a:t>
                      </a:r>
                      <a:r>
                        <a:rPr lang="en-US" sz="1700" b="0" i="0" kern="1200" dirty="0">
                          <a:solidFill>
                            <a:schemeClr val="dk1"/>
                          </a:solidFill>
                          <a:effectLst/>
                          <a:latin typeface="DM Sans 14pt" pitchFamily="2" charset="77"/>
                          <a:ea typeface="+mn-ea"/>
                          <a:cs typeface="+mn-cs"/>
                        </a:rPr>
                        <a:t>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1700" b="0" i="0" kern="1200">
                          <a:solidFill>
                            <a:schemeClr val="dk1"/>
                          </a:solidFill>
                          <a:effectLst/>
                          <a:latin typeface="DM Sans 14pt" pitchFamily="2" charset="77"/>
                          <a:ea typeface="+mn-ea"/>
                          <a:cs typeface="+mn-cs"/>
                        </a:rPr>
                        <a:t>No, but does offer temporary incognito mode</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2000" b="0" i="0" kern="1200">
                          <a:solidFill>
                            <a:schemeClr val="dk1"/>
                          </a:solidFill>
                          <a:effectLst/>
                          <a:latin typeface="DM Sans 14pt" pitchFamily="2" charset="77"/>
                          <a:ea typeface="+mn-ea"/>
                          <a:cs typeface="+mn-cs"/>
                        </a:rPr>
                        <a:t>✅</a:t>
                      </a:r>
                      <a:r>
                        <a:rPr lang="en-US" sz="1700" b="0" i="0" kern="1200">
                          <a:solidFill>
                            <a:schemeClr val="dk1"/>
                          </a:solidFill>
                          <a:effectLst/>
                          <a:latin typeface="DM Sans 14pt" pitchFamily="2" charset="77"/>
                          <a:ea typeface="+mn-ea"/>
                          <a:cs typeface="+mn-cs"/>
                        </a:rPr>
                        <a:t> </a:t>
                      </a:r>
                      <a:r>
                        <a:rPr lang="en-US" sz="1700" b="1" i="0" kern="1200">
                          <a:solidFill>
                            <a:schemeClr val="dk1"/>
                          </a:solidFill>
                          <a:effectLst/>
                          <a:latin typeface="DM Sans 14pt" pitchFamily="2" charset="77"/>
                          <a:ea typeface="+mn-ea"/>
                          <a:cs typeface="+mn-cs"/>
                        </a:rPr>
                        <a:t>Yes, but</a:t>
                      </a:r>
                      <a:r>
                        <a:rPr lang="en-US" sz="1700" b="0" i="0" kern="1200">
                          <a:solidFill>
                            <a:schemeClr val="dk1"/>
                          </a:solidFill>
                          <a:effectLst/>
                          <a:latin typeface="DM Sans 14pt" pitchFamily="2" charset="77"/>
                          <a:ea typeface="+mn-ea"/>
                          <a:cs typeface="+mn-cs"/>
                        </a:rPr>
                        <a:t> - data may be retained for 30 days, while </a:t>
                      </a:r>
                    </a:p>
                    <a:p>
                      <a:pPr marL="0" algn="l" defTabSz="914400" rtl="0" eaLnBrk="1" fontAlgn="base" latinLnBrk="0" hangingPunct="1">
                        <a:lnSpc>
                          <a:spcPct val="100000"/>
                        </a:lnSpc>
                        <a:buNone/>
                      </a:pPr>
                      <a:r>
                        <a:rPr lang="en-US" sz="1700" b="0" i="0" kern="1200">
                          <a:solidFill>
                            <a:schemeClr val="dk1"/>
                          </a:solidFill>
                          <a:effectLst/>
                          <a:latin typeface="DM Sans 14pt" pitchFamily="2" charset="77"/>
                          <a:ea typeface="+mn-ea"/>
                          <a:cs typeface="+mn-cs"/>
                        </a:rPr>
                        <a:t>Enterprise/Team plans offer zero data retention options.</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6054178"/>
                  </a:ext>
                </a:extLst>
              </a:tr>
              <a:tr h="1211595">
                <a:tc>
                  <a:txBody>
                    <a:bodyPr/>
                    <a:lstStyle/>
                    <a:p>
                      <a:pPr marL="0" algn="l" defTabSz="914400" rtl="0" eaLnBrk="1" fontAlgn="base" latinLnBrk="0" hangingPunct="1">
                        <a:lnSpc>
                          <a:spcPct val="100000"/>
                        </a:lnSpc>
                        <a:spcAft>
                          <a:spcPts val="0"/>
                        </a:spcAft>
                        <a:buNone/>
                      </a:pPr>
                      <a:r>
                        <a:rPr lang="en-US" sz="1700" b="1" i="0" kern="1200" dirty="0">
                          <a:solidFill>
                            <a:schemeClr val="dk1"/>
                          </a:solidFill>
                          <a:effectLst/>
                          <a:latin typeface="DM Sans 14pt" pitchFamily="2" charset="77"/>
                          <a:ea typeface="+mn-ea"/>
                          <a:cs typeface="+mn-cs"/>
                        </a:rPr>
                        <a:t>Microsoft 365 CoPilot</a:t>
                      </a:r>
                    </a:p>
                    <a:p>
                      <a:pPr marL="0" algn="l" defTabSz="914400" rtl="0" eaLnBrk="1" fontAlgn="base" latinLnBrk="0" hangingPunct="1">
                        <a:lnSpc>
                          <a:spcPct val="100000"/>
                        </a:lnSpc>
                        <a:spcAft>
                          <a:spcPts val="0"/>
                        </a:spcAft>
                        <a:buNone/>
                      </a:pPr>
                      <a:r>
                        <a:rPr lang="en-US" sz="1700" b="1" i="0" kern="1200" dirty="0">
                          <a:solidFill>
                            <a:schemeClr val="dk1"/>
                          </a:solidFill>
                          <a:effectLst/>
                          <a:latin typeface="DM Sans 14pt" pitchFamily="2" charset="77"/>
                          <a:ea typeface="+mn-ea"/>
                          <a:cs typeface="+mn-cs"/>
                        </a:rPr>
                        <a:t>(U of G licensed version)</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2000" b="0" i="0" kern="1200" dirty="0">
                          <a:solidFill>
                            <a:schemeClr val="dk1"/>
                          </a:solidFill>
                          <a:effectLst/>
                          <a:latin typeface="DM Sans 14pt" pitchFamily="2" charset="77"/>
                          <a:ea typeface="+mn-ea"/>
                          <a:cs typeface="+mn-cs"/>
                        </a:rPr>
                        <a:t>✅</a:t>
                      </a:r>
                      <a:r>
                        <a:rPr lang="en-US" sz="1700" b="0" i="0" kern="1200" dirty="0">
                          <a:solidFill>
                            <a:schemeClr val="dk1"/>
                          </a:solidFill>
                          <a:effectLst/>
                          <a:latin typeface="DM Sans 14pt" pitchFamily="2" charset="77"/>
                          <a:ea typeface="+mn-ea"/>
                          <a:cs typeface="+mn-cs"/>
                        </a:rPr>
                        <a:t> </a:t>
                      </a:r>
                      <a:r>
                        <a:rPr lang="en-US" sz="1700" b="1" i="0" kern="1200" dirty="0">
                          <a:solidFill>
                            <a:schemeClr val="dk1"/>
                          </a:solidFill>
                          <a:effectLst/>
                          <a:latin typeface="DM Sans 14pt" pitchFamily="2" charset="77"/>
                          <a:ea typeface="+mn-ea"/>
                          <a:cs typeface="+mn-cs"/>
                        </a:rPr>
                        <a:t>No</a:t>
                      </a:r>
                      <a:r>
                        <a:rPr lang="en-US" sz="1700" b="0" i="0" kern="1200" dirty="0">
                          <a:solidFill>
                            <a:schemeClr val="dk1"/>
                          </a:solidFill>
                          <a:effectLst/>
                          <a:latin typeface="DM Sans 14pt" pitchFamily="2" charset="77"/>
                          <a:ea typeface="+mn-ea"/>
                          <a:cs typeface="+mn-cs"/>
                        </a:rPr>
                        <a:t>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buNone/>
                      </a:pPr>
                      <a:r>
                        <a:rPr lang="en-US" sz="1800" b="0" i="0" kern="1200" dirty="0">
                          <a:solidFill>
                            <a:schemeClr val="dk1"/>
                          </a:solidFill>
                          <a:effectLst/>
                          <a:latin typeface="DM Sans 14pt" pitchFamily="2" charset="77"/>
                          <a:ea typeface="+mn-ea"/>
                          <a:cs typeface="+mn-cs"/>
                        </a:rPr>
                        <a:t>✅</a:t>
                      </a:r>
                      <a:r>
                        <a:rPr lang="en-US" sz="1600" b="0" i="0" kern="1200" dirty="0">
                          <a:solidFill>
                            <a:schemeClr val="dk1"/>
                          </a:solidFill>
                          <a:effectLst/>
                          <a:latin typeface="DM Sans 14pt" pitchFamily="2" charset="77"/>
                          <a:ea typeface="+mn-ea"/>
                          <a:cs typeface="+mn-cs"/>
                        </a:rPr>
                        <a:t> </a:t>
                      </a:r>
                      <a:r>
                        <a:rPr lang="en-US" sz="1700" b="0" i="0" kern="1200" dirty="0">
                          <a:solidFill>
                            <a:schemeClr val="dk1"/>
                          </a:solidFill>
                          <a:effectLst/>
                          <a:latin typeface="DM Sans 14pt" pitchFamily="2" charset="77"/>
                          <a:ea typeface="+mn-ea"/>
                          <a:cs typeface="+mn-cs"/>
                        </a:rPr>
                        <a:t>n/a</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ts val="1425"/>
                        </a:lnSpc>
                        <a:spcAft>
                          <a:spcPts val="800"/>
                        </a:spcAft>
                        <a:buNone/>
                      </a:pPr>
                      <a:r>
                        <a:rPr lang="en-US" sz="1800" b="0" i="0" kern="1200">
                          <a:solidFill>
                            <a:schemeClr val="dk1"/>
                          </a:solidFill>
                          <a:effectLst/>
                          <a:latin typeface="DM Sans 14pt" pitchFamily="2" charset="77"/>
                          <a:ea typeface="+mn-ea"/>
                          <a:cs typeface="+mn-cs"/>
                        </a:rPr>
                        <a:t>✅</a:t>
                      </a:r>
                      <a:r>
                        <a:rPr lang="en-US" sz="1600" b="0" i="0" kern="1200">
                          <a:solidFill>
                            <a:schemeClr val="dk1"/>
                          </a:solidFill>
                          <a:effectLst/>
                          <a:latin typeface="DM Sans 14pt" pitchFamily="2" charset="77"/>
                          <a:ea typeface="+mn-ea"/>
                          <a:cs typeface="+mn-cs"/>
                        </a:rPr>
                        <a:t> </a:t>
                      </a:r>
                      <a:r>
                        <a:rPr lang="en-US" sz="1700" b="0" i="0" kern="1200">
                          <a:solidFill>
                            <a:schemeClr val="dk1"/>
                          </a:solidFill>
                          <a:effectLst/>
                          <a:latin typeface="DM Sans 14pt" pitchFamily="2" charset="77"/>
                          <a:ea typeface="+mn-ea"/>
                          <a:cs typeface="+mn-cs"/>
                        </a:rPr>
                        <a:t>n/a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base" latinLnBrk="0" hangingPunct="1">
                        <a:lnSpc>
                          <a:spcPct val="100000"/>
                        </a:lnSpc>
                        <a:buNone/>
                      </a:pPr>
                      <a:r>
                        <a:rPr lang="en-US" sz="2000" b="0" i="0" kern="1200" dirty="0">
                          <a:solidFill>
                            <a:schemeClr val="dk1"/>
                          </a:solidFill>
                          <a:effectLst/>
                          <a:latin typeface="DM Sans 14pt" pitchFamily="2" charset="77"/>
                          <a:ea typeface="+mn-ea"/>
                          <a:cs typeface="+mn-cs"/>
                        </a:rPr>
                        <a:t>✅</a:t>
                      </a:r>
                      <a:r>
                        <a:rPr lang="en-US" sz="1700" b="0" i="0" kern="1200" dirty="0">
                          <a:solidFill>
                            <a:schemeClr val="dk1"/>
                          </a:solidFill>
                          <a:effectLst/>
                          <a:latin typeface="DM Sans 14pt" pitchFamily="2" charset="77"/>
                          <a:ea typeface="+mn-ea"/>
                          <a:cs typeface="+mn-cs"/>
                        </a:rPr>
                        <a:t> </a:t>
                      </a:r>
                      <a:r>
                        <a:rPr lang="en-US" sz="1700" b="1" i="0" kern="1200" dirty="0">
                          <a:solidFill>
                            <a:schemeClr val="dk1"/>
                          </a:solidFill>
                          <a:effectLst/>
                          <a:latin typeface="DM Sans 14pt" pitchFamily="2" charset="77"/>
                          <a:ea typeface="+mn-ea"/>
                          <a:cs typeface="+mn-cs"/>
                        </a:rPr>
                        <a:t>Yes</a:t>
                      </a:r>
                      <a:r>
                        <a:rPr lang="en-US" sz="1700" b="0" i="0" kern="1200" dirty="0">
                          <a:solidFill>
                            <a:schemeClr val="dk1"/>
                          </a:solidFill>
                          <a:effectLst/>
                          <a:latin typeface="DM Sans 14pt" pitchFamily="2" charset="77"/>
                          <a:ea typeface="+mn-ea"/>
                          <a:cs typeface="+mn-cs"/>
                        </a:rPr>
                        <a:t> - caches data briefly during a session, but does not permanently store prompts, files, or responses. </a:t>
                      </a:r>
                    </a:p>
                  </a:txBody>
                  <a:tcPr marL="57150" marR="571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3433785"/>
                  </a:ext>
                </a:extLst>
              </a:tr>
            </a:tbl>
          </a:graphicData>
        </a:graphic>
      </p:graphicFrame>
    </p:spTree>
    <p:extLst>
      <p:ext uri="{BB962C8B-B14F-4D97-AF65-F5344CB8AC3E}">
        <p14:creationId xmlns:p14="http://schemas.microsoft.com/office/powerpoint/2010/main" val="190341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60E1-6889-227E-B123-C4848F52AF7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3534B72-19AD-D353-C203-987BF74317B8}"/>
              </a:ext>
            </a:extLst>
          </p:cNvPr>
          <p:cNvSpPr txBox="1">
            <a:spLocks noGrp="1"/>
          </p:cNvSpPr>
          <p:nvPr>
            <p:ph type="title" idx="4294967295"/>
          </p:nvPr>
        </p:nvSpPr>
        <p:spPr>
          <a:xfrm>
            <a:off x="720087" y="717629"/>
            <a:ext cx="10805605" cy="473218"/>
          </a:xfrm>
          <a:prstGeom prst="rect">
            <a:avLst/>
          </a:prstGeom>
          <a:solidFill>
            <a:srgbClr val="318738"/>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DM Sans 14pt"/>
                <a:ea typeface="Roboto"/>
                <a:cs typeface="Arial"/>
              </a:rPr>
              <a:t>MICROSOFT 365 COPILOT CHAT – U of G licensed version</a:t>
            </a:r>
            <a:endParaRPr kumimoji="0" lang="en-US" sz="2800" b="1" i="0" u="none" strike="noStrike" kern="1200" cap="small" spc="0" normalizeH="0" baseline="0" noProof="0" dirty="0">
              <a:ln>
                <a:noFill/>
              </a:ln>
              <a:solidFill>
                <a:srgbClr val="C20430"/>
              </a:solidFill>
              <a:effectLst/>
              <a:uLnTx/>
              <a:uFillTx/>
              <a:latin typeface="+mj-lt"/>
              <a:ea typeface="+mj-ea"/>
              <a:cs typeface="+mj-cs"/>
            </a:endParaRPr>
          </a:p>
        </p:txBody>
      </p:sp>
      <p:sp>
        <p:nvSpPr>
          <p:cNvPr id="6" name="TextBox 5">
            <a:extLst>
              <a:ext uri="{FF2B5EF4-FFF2-40B4-BE49-F238E27FC236}">
                <a16:creationId xmlns:a16="http://schemas.microsoft.com/office/drawing/2014/main" id="{3D1A61F7-E281-D704-D664-70096D839000}"/>
              </a:ext>
            </a:extLst>
          </p:cNvPr>
          <p:cNvSpPr txBox="1"/>
          <p:nvPr/>
        </p:nvSpPr>
        <p:spPr>
          <a:xfrm>
            <a:off x="609255" y="1494960"/>
            <a:ext cx="11054661"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200" b="1" dirty="0">
                <a:latin typeface="DM Sans 14pt"/>
                <a:ea typeface="Roboto"/>
                <a:cs typeface="Segoe UI"/>
              </a:rPr>
              <a:t>All U of G students, staff, faculty and IT admins have access to Microsoft Copilot Chat through their Microsoft 365 A5 subscription. </a:t>
            </a:r>
            <a:r>
              <a:rPr lang="en-US" sz="2200" dirty="0">
                <a:latin typeface="DM Sans 14pt"/>
                <a:ea typeface="Roboto"/>
                <a:cs typeface="Segoe UI"/>
              </a:rPr>
              <a:t>This AI-driven assistant facilitates real-time communication, answers queries, and aids in task completion. </a:t>
            </a:r>
          </a:p>
          <a:p>
            <a:endParaRPr lang="en-US" sz="2200" b="1" dirty="0">
              <a:latin typeface="DM Sans 14pt"/>
              <a:ea typeface="Roboto"/>
              <a:cs typeface="Arial"/>
            </a:endParaRPr>
          </a:p>
          <a:p>
            <a:pPr lvl="1"/>
            <a:r>
              <a:rPr lang="en-US" sz="2200" dirty="0">
                <a:latin typeface="DM Sans 14pt"/>
                <a:ea typeface="Roboto"/>
                <a:cs typeface="Arial"/>
              </a:rPr>
              <a:t>“</a:t>
            </a:r>
            <a:r>
              <a:rPr lang="en-US" sz="2200" i="1" dirty="0">
                <a:latin typeface="DM Sans 14pt"/>
                <a:ea typeface="Roboto"/>
                <a:cs typeface="Arial"/>
              </a:rPr>
              <a:t>While public tools may have access to larger training datasets, the advantages of using a private generative AI tool include more control over the data and output, higher security and privacy, and lower ethical and legal risks</a:t>
            </a:r>
            <a:r>
              <a:rPr lang="en-US" sz="2200" dirty="0">
                <a:latin typeface="DM Sans 14pt"/>
                <a:ea typeface="Roboto"/>
                <a:cs typeface="Arial"/>
              </a:rPr>
              <a:t>.” (U of G </a:t>
            </a:r>
            <a:r>
              <a:rPr lang="en-US" sz="2200" dirty="0">
                <a:solidFill>
                  <a:srgbClr val="0070C0"/>
                </a:solidFill>
                <a:latin typeface="DM Sans 14pt"/>
                <a:ea typeface="Roboto"/>
                <a:cs typeface="Arial"/>
                <a:hlinkClick r:id="rId2">
                  <a:extLst>
                    <a:ext uri="{A12FA001-AC4F-418D-AE19-62706E023703}">
                      <ahyp:hlinkClr xmlns:ahyp="http://schemas.microsoft.com/office/drawing/2018/hyperlinkcolor" val="tx"/>
                    </a:ext>
                  </a:extLst>
                </a:hlinkClick>
              </a:rPr>
              <a:t>Information Security Guidelines</a:t>
            </a:r>
            <a:r>
              <a:rPr lang="en-US" sz="2200" dirty="0">
                <a:latin typeface="DM Sans 14pt"/>
                <a:ea typeface="Roboto"/>
                <a:cs typeface="Arial"/>
              </a:rPr>
              <a:t>)</a:t>
            </a:r>
          </a:p>
          <a:p>
            <a:endParaRPr lang="en-US" sz="2200" dirty="0">
              <a:latin typeface="DM Sans 14pt"/>
              <a:ea typeface="Roboto"/>
              <a:cs typeface="Arial"/>
            </a:endParaRPr>
          </a:p>
          <a:p>
            <a:r>
              <a:rPr lang="en-US" sz="2200" dirty="0">
                <a:latin typeface="DM Sans 14pt"/>
                <a:ea typeface="Roboto"/>
                <a:cs typeface="Segoe UI"/>
              </a:rPr>
              <a:t>Microsoft 365 Copilot Chat offers </a:t>
            </a:r>
            <a:r>
              <a:rPr lang="en-US" sz="2200" dirty="0">
                <a:solidFill>
                  <a:srgbClr val="0070C0"/>
                </a:solidFill>
                <a:latin typeface="DM Sans 14pt"/>
                <a:ea typeface="Roboto"/>
                <a:cs typeface="Arial"/>
                <a:hlinkClick r:id="rId3">
                  <a:extLst>
                    <a:ext uri="{A12FA001-AC4F-418D-AE19-62706E023703}">
                      <ahyp:hlinkClr xmlns:ahyp="http://schemas.microsoft.com/office/drawing/2018/hyperlinkcolor" val="tx"/>
                    </a:ext>
                  </a:extLst>
                </a:hlinkClick>
              </a:rPr>
              <a:t>enterprise data protection</a:t>
            </a:r>
            <a:r>
              <a:rPr lang="en-US" sz="2200" dirty="0">
                <a:solidFill>
                  <a:srgbClr val="0070C0"/>
                </a:solidFill>
                <a:latin typeface="DM Sans 14pt"/>
                <a:ea typeface="Roboto"/>
                <a:cs typeface="Arial"/>
              </a:rPr>
              <a:t> </a:t>
            </a:r>
            <a:r>
              <a:rPr lang="en-US" sz="2200" dirty="0">
                <a:latin typeface="DM Sans 14pt"/>
                <a:ea typeface="Roboto"/>
                <a:cs typeface="Arial"/>
              </a:rPr>
              <a:t>(EDP). </a:t>
            </a:r>
          </a:p>
          <a:p>
            <a:r>
              <a:rPr lang="en-US" sz="2200" dirty="0">
                <a:latin typeface="DM Sans 14pt"/>
                <a:ea typeface="Roboto"/>
                <a:cs typeface="Arial"/>
              </a:rPr>
              <a:t>View details on Copilot Chat </a:t>
            </a:r>
            <a:r>
              <a:rPr lang="en-US" sz="2200" dirty="0">
                <a:solidFill>
                  <a:srgbClr val="0070C0"/>
                </a:solidFill>
                <a:latin typeface="DM Sans 14pt"/>
                <a:ea typeface="Roboto"/>
                <a:cs typeface="Arial"/>
                <a:hlinkClick r:id="rId4">
                  <a:extLst>
                    <a:ext uri="{A12FA001-AC4F-418D-AE19-62706E023703}">
                      <ahyp:hlinkClr xmlns:ahyp="http://schemas.microsoft.com/office/drawing/2018/hyperlinkcolor" val="tx"/>
                    </a:ext>
                  </a:extLst>
                </a:hlinkClick>
              </a:rPr>
              <a:t>privacy and protections</a:t>
            </a:r>
            <a:r>
              <a:rPr lang="en-US" sz="2200" dirty="0">
                <a:latin typeface="DM Sans 14pt"/>
                <a:ea typeface="Roboto"/>
                <a:cs typeface="Arial"/>
              </a:rPr>
              <a:t>. </a:t>
            </a:r>
          </a:p>
          <a:p>
            <a:r>
              <a:rPr lang="en-US" sz="2200" dirty="0">
                <a:latin typeface="DM Sans 14pt"/>
                <a:ea typeface="Roboto"/>
                <a:cs typeface="Arial"/>
              </a:rPr>
              <a:t>U of G users can find more information on </a:t>
            </a:r>
            <a:r>
              <a:rPr lang="en-US" sz="2200" dirty="0">
                <a:solidFill>
                  <a:srgbClr val="0070C0"/>
                </a:solidFill>
                <a:latin typeface="DM Sans 14pt"/>
                <a:ea typeface="Roboto"/>
                <a:cs typeface="Arial"/>
                <a:hlinkClick r:id="rId5">
                  <a:extLst>
                    <a:ext uri="{A12FA001-AC4F-418D-AE19-62706E023703}">
                      <ahyp:hlinkClr xmlns:ahyp="http://schemas.microsoft.com/office/drawing/2018/hyperlinkcolor" val="tx"/>
                    </a:ext>
                  </a:extLst>
                </a:hlinkClick>
              </a:rPr>
              <a:t>CCS Microsoft Copilot </a:t>
            </a:r>
            <a:r>
              <a:rPr lang="en-US" sz="2200" dirty="0" err="1">
                <a:solidFill>
                  <a:srgbClr val="0070C0"/>
                </a:solidFill>
                <a:latin typeface="DM Sans 14pt"/>
                <a:ea typeface="Roboto"/>
                <a:cs typeface="Arial"/>
                <a:hlinkClick r:id="rId5">
                  <a:extLst>
                    <a:ext uri="{A12FA001-AC4F-418D-AE19-62706E023703}">
                      <ahyp:hlinkClr xmlns:ahyp="http://schemas.microsoft.com/office/drawing/2018/hyperlinkcolor" val="tx"/>
                    </a:ext>
                  </a:extLst>
                </a:hlinkClick>
              </a:rPr>
              <a:t>Sharepoint</a:t>
            </a:r>
            <a:r>
              <a:rPr lang="en-US" sz="2200" dirty="0">
                <a:solidFill>
                  <a:srgbClr val="0070C0"/>
                </a:solidFill>
                <a:latin typeface="DM Sans 14pt"/>
                <a:ea typeface="Roboto"/>
                <a:cs typeface="Arial"/>
                <a:hlinkClick r:id="rId5">
                  <a:extLst>
                    <a:ext uri="{A12FA001-AC4F-418D-AE19-62706E023703}">
                      <ahyp:hlinkClr xmlns:ahyp="http://schemas.microsoft.com/office/drawing/2018/hyperlinkcolor" val="tx"/>
                    </a:ext>
                  </a:extLst>
                </a:hlinkClick>
              </a:rPr>
              <a:t> site</a:t>
            </a:r>
            <a:r>
              <a:rPr lang="en-US" sz="2200" dirty="0">
                <a:latin typeface="DM Sans 14pt"/>
                <a:ea typeface="Roboto"/>
                <a:cs typeface="Arial"/>
              </a:rPr>
              <a:t>. </a:t>
            </a:r>
            <a:endParaRPr lang="en-CA" sz="2200" dirty="0">
              <a:latin typeface="DM Sans 14pt"/>
              <a:ea typeface="Roboto"/>
              <a:cs typeface="Arial"/>
            </a:endParaRPr>
          </a:p>
          <a:p>
            <a:endParaRPr lang="en-US" sz="2200" dirty="0">
              <a:latin typeface="DM Sans 14pt"/>
              <a:ea typeface="Roboto"/>
              <a:cs typeface="Arial"/>
            </a:endParaRPr>
          </a:p>
          <a:p>
            <a:pPr marL="457200" indent="-457200">
              <a:buAutoNum type="arabicPeriod"/>
            </a:pPr>
            <a:endParaRPr lang="en-US" sz="2200" dirty="0">
              <a:latin typeface="DM Sans 14pt"/>
              <a:ea typeface="Roboto"/>
              <a:cs typeface="Arial"/>
            </a:endParaRPr>
          </a:p>
          <a:p>
            <a:pPr marL="457200" indent="-457200">
              <a:buAutoNum type="arabicPeriod"/>
            </a:pPr>
            <a:endParaRPr lang="en-US" sz="2200" dirty="0">
              <a:latin typeface="DM Sans 14pt"/>
              <a:ea typeface="Roboto"/>
              <a:cs typeface="Arial"/>
            </a:endParaRPr>
          </a:p>
        </p:txBody>
      </p:sp>
    </p:spTree>
    <p:extLst>
      <p:ext uri="{BB962C8B-B14F-4D97-AF65-F5344CB8AC3E}">
        <p14:creationId xmlns:p14="http://schemas.microsoft.com/office/powerpoint/2010/main" val="190959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0755-BB87-DFB8-726A-CDD07066CE8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56B1827-0140-945E-5AF9-D3DABE85DCB5}"/>
              </a:ext>
              <a:ext uri="{C183D7F6-B498-43B3-948B-1728B52AA6E4}">
                <adec:decorative xmlns:adec="http://schemas.microsoft.com/office/drawing/2017/decorative" val="1"/>
              </a:ext>
            </a:extLst>
          </p:cNvPr>
          <p:cNvPicPr>
            <a:picLocks noChangeAspect="1"/>
          </p:cNvPicPr>
          <p:nvPr/>
        </p:nvPicPr>
        <p:blipFill>
          <a:blip r:embed="rId2" cstate="screen">
            <a:alphaModFix amt="91000"/>
            <a:extLst>
              <a:ext uri="{28A0092B-C50C-407E-A947-70E740481C1C}">
                <a14:useLocalDpi xmlns:a14="http://schemas.microsoft.com/office/drawing/2010/main"/>
              </a:ext>
            </a:extLst>
          </a:blip>
          <a:srcRect/>
          <a:stretch/>
        </p:blipFill>
        <p:spPr>
          <a:xfrm>
            <a:off x="0" y="0"/>
            <a:ext cx="12192000" cy="6858000"/>
          </a:xfrm>
          <a:prstGeom prst="rect">
            <a:avLst/>
          </a:prstGeom>
          <a:effectLst/>
        </p:spPr>
      </p:pic>
      <p:sp>
        <p:nvSpPr>
          <p:cNvPr id="6" name="Rectangle 5">
            <a:extLst>
              <a:ext uri="{FF2B5EF4-FFF2-40B4-BE49-F238E27FC236}">
                <a16:creationId xmlns:a16="http://schemas.microsoft.com/office/drawing/2014/main" id="{8708E644-E463-69AC-E626-86CC1A7F98C9}"/>
              </a:ext>
              <a:ext uri="{C183D7F6-B498-43B3-948B-1728B52AA6E4}">
                <adec:decorative xmlns:adec="http://schemas.microsoft.com/office/drawing/2017/decorative" val="1"/>
              </a:ext>
            </a:extLst>
          </p:cNvPr>
          <p:cNvSpPr/>
          <p:nvPr/>
        </p:nvSpPr>
        <p:spPr>
          <a:xfrm>
            <a:off x="0" y="0"/>
            <a:ext cx="15365384" cy="6858000"/>
          </a:xfrm>
          <a:prstGeom prst="rect">
            <a:avLst/>
          </a:prstGeom>
          <a:gradFill>
            <a:gsLst>
              <a:gs pos="31000">
                <a:schemeClr val="tx1">
                  <a:alpha val="95149"/>
                </a:schemeClr>
              </a:gs>
              <a:gs pos="94000">
                <a:schemeClr val="tx1">
                  <a:alpha val="0"/>
                  <a:lumMod val="0"/>
                  <a:lumOff val="10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BE38FF1-FB63-1135-4B20-FCDD3C859DF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338" y="721973"/>
            <a:ext cx="2086679" cy="2624400"/>
          </a:xfrm>
          <a:prstGeom prst="rect">
            <a:avLst/>
          </a:prstGeom>
        </p:spPr>
      </p:pic>
      <p:sp>
        <p:nvSpPr>
          <p:cNvPr id="3" name="Title 1">
            <a:extLst>
              <a:ext uri="{FF2B5EF4-FFF2-40B4-BE49-F238E27FC236}">
                <a16:creationId xmlns:a16="http://schemas.microsoft.com/office/drawing/2014/main" id="{09ACF5EC-D361-7C0E-D893-54DBD423C65A}"/>
              </a:ext>
            </a:extLst>
          </p:cNvPr>
          <p:cNvSpPr txBox="1">
            <a:spLocks noGrp="1"/>
          </p:cNvSpPr>
          <p:nvPr>
            <p:ph type="title" idx="4294967295"/>
          </p:nvPr>
        </p:nvSpPr>
        <p:spPr>
          <a:xfrm>
            <a:off x="702836" y="3741836"/>
            <a:ext cx="9057852" cy="156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DM Sans 14pt"/>
                <a:ea typeface="Roboto"/>
                <a:cs typeface="Arial"/>
              </a:rPr>
              <a:t>When you plan to use AI providers and tools to support your research and writing...</a:t>
            </a:r>
          </a:p>
        </p:txBody>
      </p:sp>
    </p:spTree>
    <p:extLst>
      <p:ext uri="{BB962C8B-B14F-4D97-AF65-F5344CB8AC3E}">
        <p14:creationId xmlns:p14="http://schemas.microsoft.com/office/powerpoint/2010/main" val="399558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70C6-EE39-BF1B-1CD5-ABB91CCFD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3C63A-5DD4-FD8C-C54A-58C06D3535E0}"/>
              </a:ext>
            </a:extLst>
          </p:cNvPr>
          <p:cNvSpPr txBox="1">
            <a:spLocks noGrp="1"/>
          </p:cNvSpPr>
          <p:nvPr>
            <p:ph type="title" idx="4294967295"/>
          </p:nvPr>
        </p:nvSpPr>
        <p:spPr>
          <a:xfrm>
            <a:off x="545381" y="717629"/>
            <a:ext cx="11054739" cy="501695"/>
          </a:xfrm>
          <a:prstGeom prst="rect">
            <a:avLst/>
          </a:prstGeom>
          <a:solidFill>
            <a:srgbClr val="FFC429"/>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DM Sans 14pt"/>
                <a:ea typeface="Roboto"/>
                <a:cs typeface="Arial"/>
              </a:rPr>
              <a:t>Guidance to follow when using LLMs</a:t>
            </a:r>
          </a:p>
        </p:txBody>
      </p:sp>
      <p:sp>
        <p:nvSpPr>
          <p:cNvPr id="4" name="TextBox 3">
            <a:extLst>
              <a:ext uri="{FF2B5EF4-FFF2-40B4-BE49-F238E27FC236}">
                <a16:creationId xmlns:a16="http://schemas.microsoft.com/office/drawing/2014/main" id="{FB395A68-2F97-0B4F-0D12-9D7D47B7BC5C}"/>
              </a:ext>
            </a:extLst>
          </p:cNvPr>
          <p:cNvSpPr txBox="1"/>
          <p:nvPr/>
        </p:nvSpPr>
        <p:spPr>
          <a:xfrm>
            <a:off x="545383" y="1903226"/>
            <a:ext cx="11255448" cy="3823011"/>
          </a:xfrm>
          <a:prstGeom prst="rect">
            <a:avLst/>
          </a:prstGeom>
          <a:noFill/>
        </p:spPr>
        <p:txBody>
          <a:bodyPr wrap="square" lIns="91440" tIns="45720" rIns="91440" bIns="45720" rtlCol="0" anchor="t">
            <a:noAutofit/>
          </a:bodyPr>
          <a:lstStyle/>
          <a:p>
            <a:r>
              <a:rPr lang="en-US" sz="2200">
                <a:latin typeface="DM Sans 14pt"/>
                <a:ea typeface="Roboto"/>
                <a:cs typeface="Segoe UI"/>
              </a:rPr>
              <a:t>Do not input your qualitative (or quantitative) data into an LLM unless you have all applicable approvals.</a:t>
            </a:r>
          </a:p>
          <a:p>
            <a:pPr marL="457200" indent="-457200">
              <a:buFont typeface="+mj-lt"/>
              <a:buAutoNum type="arabicPeriod"/>
            </a:pPr>
            <a:endParaRPr lang="en-US" sz="2200">
              <a:latin typeface="DM Sans 14pt"/>
              <a:ea typeface="Roboto"/>
              <a:cs typeface="Segoe UI"/>
            </a:endParaRPr>
          </a:p>
          <a:p>
            <a:pPr marL="457200" indent="-457200">
              <a:buFont typeface="+mj-lt"/>
              <a:buAutoNum type="arabicPeriod"/>
            </a:pPr>
            <a:r>
              <a:rPr lang="en-US" sz="2200">
                <a:latin typeface="DM Sans 14pt"/>
                <a:ea typeface="Roboto"/>
                <a:cs typeface="Segoe UI"/>
              </a:rPr>
              <a:t>Obtain consent from data subjects if you plan to use an AI tool to collect, process, or disclose personal data. </a:t>
            </a:r>
            <a:endParaRPr lang="en-US"/>
          </a:p>
          <a:p>
            <a:pPr marL="457200" indent="-457200">
              <a:buAutoNum type="arabicPeriod"/>
            </a:pPr>
            <a:endParaRPr lang="en-US" sz="2200">
              <a:latin typeface="DM Sans 14pt"/>
              <a:ea typeface="Roboto"/>
              <a:cs typeface="Segoe UI"/>
            </a:endParaRPr>
          </a:p>
          <a:p>
            <a:pPr marL="457200" indent="-457200">
              <a:buAutoNum type="arabicPeriod"/>
            </a:pPr>
            <a:r>
              <a:rPr lang="en-US" sz="2200">
                <a:latin typeface="DM Sans 14pt"/>
                <a:ea typeface="Roboto"/>
                <a:cs typeface="Segoe UI"/>
              </a:rPr>
              <a:t>Inform data subjects of the purpose, scope, potential risks, and provide an option to opt out.</a:t>
            </a:r>
            <a:endParaRPr lang="en-US"/>
          </a:p>
          <a:p>
            <a:endParaRPr lang="en-US" sz="2200">
              <a:latin typeface="DM Sans 14pt"/>
              <a:ea typeface="Roboto"/>
              <a:cs typeface="Segoe UI"/>
            </a:endParaRPr>
          </a:p>
          <a:p>
            <a:endParaRPr lang="en-US" sz="2200">
              <a:latin typeface="DM Sans 14pt"/>
              <a:ea typeface="Roboto"/>
              <a:cs typeface="Segoe UI"/>
            </a:endParaRPr>
          </a:p>
          <a:p>
            <a:r>
              <a:rPr lang="en-US" sz="2000">
                <a:latin typeface="DM Sans 14pt"/>
                <a:ea typeface="Roboto"/>
                <a:cs typeface="Segoe UI"/>
              </a:rPr>
              <a:t>Excerpt: U of G </a:t>
            </a:r>
            <a:r>
              <a:rPr lang="en-US" sz="2000">
                <a:solidFill>
                  <a:srgbClr val="187BB4"/>
                </a:solidFill>
                <a:latin typeface="DM Sans 14pt"/>
                <a:ea typeface="Roboto"/>
                <a:cs typeface="Segoe UI"/>
                <a:hlinkClick r:id="rId2">
                  <a:extLst>
                    <a:ext uri="{A12FA001-AC4F-418D-AE19-62706E023703}">
                      <ahyp:hlinkClr xmlns:ahyp="http://schemas.microsoft.com/office/drawing/2018/hyperlinkcolor" val="tx"/>
                    </a:ext>
                  </a:extLst>
                </a:hlinkClick>
              </a:rPr>
              <a:t>Information Security Guidelines for the Use of Generative Artificial Intelligence</a:t>
            </a:r>
            <a:r>
              <a:rPr lang="en-US" sz="2000">
                <a:solidFill>
                  <a:srgbClr val="187BB4"/>
                </a:solidFill>
                <a:latin typeface="DM Sans 14pt"/>
                <a:ea typeface="Roboto"/>
                <a:cs typeface="Segoe UI"/>
              </a:rPr>
              <a:t> </a:t>
            </a:r>
            <a:endParaRPr lang="en-US" sz="2000">
              <a:solidFill>
                <a:srgbClr val="187BB4"/>
              </a:solidFill>
            </a:endParaRPr>
          </a:p>
          <a:p>
            <a:endParaRPr lang="en-US" sz="2200">
              <a:latin typeface="DM Sans 14pt"/>
              <a:ea typeface="Roboto"/>
              <a:cs typeface="Segoe UI"/>
            </a:endParaRPr>
          </a:p>
          <a:p>
            <a:pPr>
              <a:spcAft>
                <a:spcPts val="1200"/>
              </a:spcAft>
            </a:pPr>
            <a:endParaRPr lang="en-US" sz="2200">
              <a:latin typeface="DM Sans 14pt"/>
              <a:ea typeface="Roboto"/>
              <a:cs typeface="Segoe UI"/>
            </a:endParaRPr>
          </a:p>
        </p:txBody>
      </p:sp>
    </p:spTree>
    <p:extLst>
      <p:ext uri="{BB962C8B-B14F-4D97-AF65-F5344CB8AC3E}">
        <p14:creationId xmlns:p14="http://schemas.microsoft.com/office/powerpoint/2010/main" val="5294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710755-BB87-DFB8-726A-CDD07066CE82}"/>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8BE38FF1-FB63-1135-4B20-FCDD3C859DF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6338" y="721973"/>
            <a:ext cx="2086678" cy="2624400"/>
          </a:xfrm>
          <a:prstGeom prst="rect">
            <a:avLst/>
          </a:prstGeom>
        </p:spPr>
      </p:pic>
      <p:sp>
        <p:nvSpPr>
          <p:cNvPr id="3" name="Title 1">
            <a:extLst>
              <a:ext uri="{FF2B5EF4-FFF2-40B4-BE49-F238E27FC236}">
                <a16:creationId xmlns:a16="http://schemas.microsoft.com/office/drawing/2014/main" id="{09ACF5EC-D361-7C0E-D893-54DBD423C65A}"/>
              </a:ext>
            </a:extLst>
          </p:cNvPr>
          <p:cNvSpPr txBox="1">
            <a:spLocks noGrp="1"/>
          </p:cNvSpPr>
          <p:nvPr>
            <p:ph type="title" idx="4294967295"/>
          </p:nvPr>
        </p:nvSpPr>
        <p:spPr>
          <a:xfrm>
            <a:off x="2488606" y="466879"/>
            <a:ext cx="7946312" cy="156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DM Sans 14pt"/>
                <a:ea typeface="Roboto"/>
                <a:cs typeface="Arial"/>
              </a:rPr>
              <a:t>PRESENTATION STRUCTURE</a:t>
            </a:r>
          </a:p>
        </p:txBody>
      </p:sp>
      <p:sp>
        <p:nvSpPr>
          <p:cNvPr id="2" name="TextBox 1">
            <a:extLst>
              <a:ext uri="{FF2B5EF4-FFF2-40B4-BE49-F238E27FC236}">
                <a16:creationId xmlns:a16="http://schemas.microsoft.com/office/drawing/2014/main" id="{0591F083-7E7C-9BA7-5037-74EFF9E78972}"/>
              </a:ext>
            </a:extLst>
          </p:cNvPr>
          <p:cNvSpPr txBox="1"/>
          <p:nvPr/>
        </p:nvSpPr>
        <p:spPr>
          <a:xfrm>
            <a:off x="2573017" y="2097216"/>
            <a:ext cx="6003567" cy="4001095"/>
          </a:xfrm>
          <a:prstGeom prst="rect">
            <a:avLst/>
          </a:prstGeom>
          <a:noFill/>
        </p:spPr>
        <p:txBody>
          <a:bodyPr wrap="non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4000" b="1" i="0" u="none" strike="noStrike" kern="1200" cap="none" spc="0" normalizeH="0" baseline="0" noProof="0">
                <a:ln>
                  <a:noFill/>
                </a:ln>
                <a:solidFill>
                  <a:prstClr val="white"/>
                </a:solidFill>
                <a:effectLst/>
                <a:uLnTx/>
                <a:uFillTx/>
                <a:latin typeface="DM Sans 14pt" pitchFamily="2" charset="0"/>
              </a:rPr>
              <a:t> Risks</a:t>
            </a:r>
            <a:endParaRPr kumimoji="0" lang="en-US" sz="4000" b="0" i="0" u="none" strike="noStrike" kern="1200" cap="none" spc="0" normalizeH="0" baseline="0" noProof="0">
              <a:ln>
                <a:noFill/>
              </a:ln>
              <a:solidFill>
                <a:prstClr val="white"/>
              </a:solidFill>
              <a:effectLst/>
              <a:uLnTx/>
              <a:uFillTx/>
              <a:latin typeface="DM Sans 14pt" pitchFamily="2"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4000" b="0" i="0" u="none" strike="noStrike" kern="1200" cap="none" spc="0" normalizeH="0" baseline="0" noProof="0">
              <a:ln>
                <a:noFill/>
              </a:ln>
              <a:solidFill>
                <a:prstClr val="white"/>
              </a:solidFill>
              <a:effectLst/>
              <a:uLnTx/>
              <a:uFillTx/>
              <a:latin typeface="DM Sans 14pt" pitchFamily="2"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4000" b="1" i="0" u="none" strike="noStrike" kern="1200" cap="none" spc="0" normalizeH="0" baseline="0" noProof="0">
                <a:ln>
                  <a:noFill/>
                </a:ln>
                <a:solidFill>
                  <a:prstClr val="white"/>
                </a:solidFill>
                <a:effectLst/>
                <a:uLnTx/>
                <a:uFillTx/>
                <a:latin typeface="DM Sans 14pt" pitchFamily="2" charset="0"/>
                <a:ea typeface="Roboto"/>
                <a:cs typeface="Arial"/>
              </a:rPr>
              <a:t> Mitigation Strategies</a:t>
            </a: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4000" b="1" i="0" u="none" strike="noStrike" kern="1200" cap="none" spc="0" normalizeH="0" baseline="0" noProof="0">
              <a:ln>
                <a:noFill/>
              </a:ln>
              <a:solidFill>
                <a:prstClr val="white"/>
              </a:solidFill>
              <a:effectLst/>
              <a:uLnTx/>
              <a:uFillTx/>
              <a:latin typeface="DM Sans 14pt" pitchFamily="2" charset="0"/>
              <a:ea typeface="Roboto"/>
              <a:cs typeface="Arial"/>
            </a:endParaRP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lang="en-US" sz="4000" b="1">
                <a:solidFill>
                  <a:prstClr val="white"/>
                </a:solidFill>
                <a:latin typeface="DM Sans 14pt" pitchFamily="2" charset="0"/>
                <a:ea typeface="Roboto"/>
                <a:cs typeface="Arial"/>
              </a:rPr>
              <a:t> Guidance on Use</a:t>
            </a:r>
            <a:endParaRPr kumimoji="0" lang="en-US" sz="4000" b="0" i="0" u="none" strike="noStrike" kern="1200" cap="none" spc="0" normalizeH="0" baseline="0" noProof="0">
              <a:ln>
                <a:noFill/>
              </a:ln>
              <a:solidFill>
                <a:prstClr val="white"/>
              </a:solidFill>
              <a:effectLst/>
              <a:uLnTx/>
              <a:uFillTx/>
              <a:latin typeface="DM Sans 14p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6225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839A-C22A-7F81-9F90-88EBD3252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8E958-3BE4-EE19-5925-8724531B3594}"/>
              </a:ext>
            </a:extLst>
          </p:cNvPr>
          <p:cNvSpPr txBox="1">
            <a:spLocks noGrp="1"/>
          </p:cNvSpPr>
          <p:nvPr>
            <p:ph type="title" idx="4294967295"/>
          </p:nvPr>
        </p:nvSpPr>
        <p:spPr>
          <a:xfrm>
            <a:off x="545381" y="717629"/>
            <a:ext cx="11054739" cy="501695"/>
          </a:xfrm>
          <a:prstGeom prst="rect">
            <a:avLst/>
          </a:prstGeom>
          <a:solidFill>
            <a:srgbClr val="FFC429"/>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DM Sans 14pt"/>
                <a:ea typeface="Roboto"/>
                <a:cs typeface="Arial"/>
              </a:rPr>
              <a:t>Guidance to follow when using LLMs </a:t>
            </a:r>
          </a:p>
        </p:txBody>
      </p:sp>
      <p:sp>
        <p:nvSpPr>
          <p:cNvPr id="4" name="TextBox 3">
            <a:extLst>
              <a:ext uri="{FF2B5EF4-FFF2-40B4-BE49-F238E27FC236}">
                <a16:creationId xmlns:a16="http://schemas.microsoft.com/office/drawing/2014/main" id="{FB2BE030-6D5F-2DB8-A5BE-A308E184490F}"/>
              </a:ext>
            </a:extLst>
          </p:cNvPr>
          <p:cNvSpPr txBox="1"/>
          <p:nvPr/>
        </p:nvSpPr>
        <p:spPr>
          <a:xfrm>
            <a:off x="545383" y="1903230"/>
            <a:ext cx="11255448" cy="3886806"/>
          </a:xfrm>
          <a:prstGeom prst="rect">
            <a:avLst/>
          </a:prstGeom>
          <a:noFill/>
        </p:spPr>
        <p:txBody>
          <a:bodyPr wrap="square" lIns="91440" tIns="45720" rIns="91440" bIns="45720" rtlCol="0" anchor="t">
            <a:noAutofit/>
          </a:bodyPr>
          <a:lstStyle/>
          <a:p>
            <a:r>
              <a:rPr lang="en-US" sz="2200">
                <a:latin typeface="DM Sans 14pt"/>
                <a:ea typeface="Roboto"/>
                <a:cs typeface="Segoe UI"/>
              </a:rPr>
              <a:t>Extra care should be exercised whenever sharing information in an AI tool.</a:t>
            </a:r>
          </a:p>
          <a:p>
            <a:pPr marL="457200" indent="-457200">
              <a:buAutoNum type="arabicPeriod" startAt="4"/>
            </a:pPr>
            <a:endParaRPr lang="en-US" sz="2200">
              <a:latin typeface="DM Sans 14pt"/>
              <a:ea typeface="Roboto"/>
              <a:cs typeface="Segoe UI"/>
            </a:endParaRPr>
          </a:p>
          <a:p>
            <a:pPr marL="457200" indent="-457200">
              <a:buFont typeface="+mj-lt"/>
              <a:buAutoNum type="arabicPeriod" startAt="3"/>
            </a:pPr>
            <a:r>
              <a:rPr lang="en-US" sz="2200">
                <a:latin typeface="DM Sans 14pt"/>
                <a:ea typeface="Roboto"/>
                <a:cs typeface="Segoe UI"/>
              </a:rPr>
              <a:t>Remove any personally identifiable information (PII) and sensitive data before inputting into any LLMs.</a:t>
            </a:r>
          </a:p>
          <a:p>
            <a:pPr marL="457200" indent="-457200">
              <a:buAutoNum type="arabicPeriod" startAt="3"/>
            </a:pPr>
            <a:endParaRPr lang="en-US" sz="2200">
              <a:latin typeface="DM Sans 14pt"/>
              <a:ea typeface="Roboto"/>
              <a:cs typeface="Segoe UI"/>
            </a:endParaRPr>
          </a:p>
          <a:p>
            <a:pPr marL="457200" indent="-457200">
              <a:buAutoNum type="arabicPeriod" startAt="3"/>
            </a:pPr>
            <a:r>
              <a:rPr lang="en-US" sz="2200">
                <a:latin typeface="DM Sans 14pt"/>
                <a:ea typeface="Roboto"/>
                <a:cs typeface="Segoe UI"/>
              </a:rPr>
              <a:t>Internal (S2), Confidential (S3) and Restricted (S4) University data should never be entered into a public AI tool (e.g., ChatGPT) or used in a generative AI prompt.</a:t>
            </a:r>
          </a:p>
          <a:p>
            <a:endParaRPr lang="en-US" sz="2200">
              <a:latin typeface="DM Sans 14pt"/>
              <a:ea typeface="Roboto"/>
              <a:cs typeface="Segoe UI"/>
            </a:endParaRPr>
          </a:p>
          <a:p>
            <a:endParaRPr lang="en-US" sz="2200">
              <a:latin typeface="DM Sans 14pt"/>
              <a:ea typeface="Roboto"/>
              <a:cs typeface="Segoe UI"/>
            </a:endParaRPr>
          </a:p>
          <a:p>
            <a:endParaRPr lang="en-US" sz="2200">
              <a:latin typeface="DM Sans 14pt"/>
              <a:ea typeface="Roboto"/>
              <a:cs typeface="Segoe UI"/>
            </a:endParaRPr>
          </a:p>
          <a:p>
            <a:r>
              <a:rPr lang="en-US" sz="2000">
                <a:latin typeface="DM Sans 14pt"/>
                <a:ea typeface="Roboto"/>
                <a:cs typeface="Segoe UI"/>
              </a:rPr>
              <a:t>Excerpt: U of G </a:t>
            </a:r>
            <a:r>
              <a:rPr lang="en-US" sz="2000">
                <a:solidFill>
                  <a:srgbClr val="187BB4"/>
                </a:solidFill>
                <a:latin typeface="DM Sans 14pt"/>
                <a:ea typeface="Roboto"/>
                <a:cs typeface="Segoe UI"/>
                <a:hlinkClick r:id="rId2">
                  <a:extLst>
                    <a:ext uri="{A12FA001-AC4F-418D-AE19-62706E023703}">
                      <ahyp:hlinkClr xmlns:ahyp="http://schemas.microsoft.com/office/drawing/2018/hyperlinkcolor" val="tx"/>
                    </a:ext>
                  </a:extLst>
                </a:hlinkClick>
              </a:rPr>
              <a:t>Information Security Guidelines for the Use of Generative Artificial Intelligence</a:t>
            </a:r>
            <a:r>
              <a:rPr lang="en-US" sz="2000">
                <a:solidFill>
                  <a:srgbClr val="187BB4"/>
                </a:solidFill>
                <a:latin typeface="DM Sans 14pt"/>
                <a:ea typeface="Roboto"/>
                <a:cs typeface="Segoe UI"/>
              </a:rPr>
              <a:t> </a:t>
            </a:r>
            <a:endParaRPr lang="en-US" sz="2000">
              <a:solidFill>
                <a:srgbClr val="187BB4"/>
              </a:solidFill>
            </a:endParaRPr>
          </a:p>
          <a:p>
            <a:endParaRPr lang="en-US" sz="2200">
              <a:latin typeface="DM Sans 14pt"/>
              <a:ea typeface="Roboto"/>
              <a:cs typeface="Segoe UI"/>
            </a:endParaRPr>
          </a:p>
          <a:p>
            <a:pPr>
              <a:spcAft>
                <a:spcPts val="1200"/>
              </a:spcAft>
            </a:pPr>
            <a:endParaRPr lang="en-US" sz="2200">
              <a:latin typeface="DM Sans 14pt"/>
              <a:ea typeface="Roboto"/>
              <a:cs typeface="Segoe UI"/>
            </a:endParaRPr>
          </a:p>
        </p:txBody>
      </p:sp>
    </p:spTree>
    <p:extLst>
      <p:ext uri="{BB962C8B-B14F-4D97-AF65-F5344CB8AC3E}">
        <p14:creationId xmlns:p14="http://schemas.microsoft.com/office/powerpoint/2010/main" val="313395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A888-AA9C-95DA-051B-64D1FB08A95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B94C67E-EA19-5413-3A6C-7A7DA82258D0}"/>
              </a:ext>
            </a:extLst>
          </p:cNvPr>
          <p:cNvSpPr txBox="1">
            <a:spLocks noGrp="1"/>
          </p:cNvSpPr>
          <p:nvPr>
            <p:ph type="title"/>
          </p:nvPr>
        </p:nvSpPr>
        <p:spPr>
          <a:xfrm>
            <a:off x="546099" y="717550"/>
            <a:ext cx="11071594" cy="495233"/>
          </a:xfrm>
          <a:prstGeom prst="rect">
            <a:avLst/>
          </a:prstGeom>
          <a:solidFill>
            <a:srgbClr val="FFC429"/>
          </a:solidFill>
          <a:ln>
            <a:noFill/>
            <a:prstDash/>
          </a:ln>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chemeClr val="tx1"/>
                </a:solidFill>
                <a:effectLst/>
                <a:uLnTx/>
                <a:uFillTx/>
                <a:latin typeface="DM Sans 14pt"/>
                <a:ea typeface="Roboto"/>
                <a:cs typeface="Arial"/>
              </a:rPr>
              <a:t>Guidance to follow when using LLMs</a:t>
            </a:r>
          </a:p>
        </p:txBody>
      </p:sp>
      <p:sp>
        <p:nvSpPr>
          <p:cNvPr id="4" name="TextBox 3">
            <a:extLst>
              <a:ext uri="{FF2B5EF4-FFF2-40B4-BE49-F238E27FC236}">
                <a16:creationId xmlns:a16="http://schemas.microsoft.com/office/drawing/2014/main" id="{D50A948C-3449-D8BB-6A2C-F6BCA048EB47}"/>
              </a:ext>
            </a:extLst>
          </p:cNvPr>
          <p:cNvSpPr txBox="1"/>
          <p:nvPr/>
        </p:nvSpPr>
        <p:spPr>
          <a:xfrm>
            <a:off x="545383" y="1903227"/>
            <a:ext cx="11255448" cy="3833644"/>
          </a:xfrm>
          <a:prstGeom prst="rect">
            <a:avLst/>
          </a:prstGeom>
          <a:noFill/>
        </p:spPr>
        <p:txBody>
          <a:bodyPr wrap="square" lIns="91440" tIns="45720" rIns="91440" bIns="45720" rtlCol="0" anchor="t">
            <a:noAutofit/>
          </a:bodyPr>
          <a:lstStyle/>
          <a:p>
            <a:r>
              <a:rPr lang="en-US" sz="2200" dirty="0">
                <a:latin typeface="DM Sans 14pt"/>
                <a:ea typeface="Roboto"/>
                <a:cs typeface="Segoe UI"/>
              </a:rPr>
              <a:t>Use AI-generated content carefully and appropriately.</a:t>
            </a:r>
          </a:p>
          <a:p>
            <a:endParaRPr lang="en-US" sz="2200" dirty="0">
              <a:latin typeface="DM Sans 14pt"/>
              <a:ea typeface="Roboto"/>
              <a:cs typeface="Segoe UI"/>
            </a:endParaRPr>
          </a:p>
          <a:p>
            <a:pPr marL="457200" indent="-457200">
              <a:buFont typeface="+mj-lt"/>
              <a:buAutoNum type="arabicPeriod" startAt="5"/>
            </a:pPr>
            <a:r>
              <a:rPr lang="en-US" sz="2200" dirty="0">
                <a:latin typeface="DM Sans 14pt"/>
                <a:ea typeface="Roboto"/>
                <a:cs typeface="Segoe UI"/>
              </a:rPr>
              <a:t>Ensure system outputs are not identical or substantially similar to copyright protected material.</a:t>
            </a:r>
          </a:p>
          <a:p>
            <a:pPr marL="457200" indent="-457200">
              <a:buAutoNum type="arabicPeriod" startAt="5"/>
            </a:pPr>
            <a:endParaRPr lang="en-US" sz="2200" dirty="0">
              <a:latin typeface="DM Sans 14pt"/>
              <a:ea typeface="Roboto"/>
              <a:cs typeface="Segoe UI"/>
            </a:endParaRPr>
          </a:p>
          <a:p>
            <a:pPr marL="457200" indent="-457200">
              <a:buAutoNum type="arabicPeriod" startAt="5"/>
            </a:pPr>
            <a:r>
              <a:rPr lang="en-US" sz="2200" dirty="0">
                <a:latin typeface="DM Sans 14pt"/>
                <a:ea typeface="Roboto"/>
                <a:cs typeface="Segoe UI"/>
              </a:rPr>
              <a:t>Remove problematic material to minimize the risk of intellectual property infringement.</a:t>
            </a:r>
          </a:p>
          <a:p>
            <a:pPr marL="457200" indent="-457200">
              <a:buAutoNum type="arabicPeriod" startAt="4"/>
            </a:pPr>
            <a:endParaRPr lang="en-US" sz="2200" dirty="0">
              <a:latin typeface="DM Sans 14pt"/>
              <a:ea typeface="Roboto"/>
              <a:cs typeface="Segoe UI"/>
            </a:endParaRPr>
          </a:p>
          <a:p>
            <a:endParaRPr lang="en-US" sz="2200" dirty="0">
              <a:latin typeface="DM Sans 14pt"/>
              <a:ea typeface="Roboto"/>
              <a:cs typeface="Segoe UI"/>
            </a:endParaRPr>
          </a:p>
          <a:p>
            <a:endParaRPr lang="en-US" sz="2200" dirty="0">
              <a:latin typeface="DM Sans 14pt"/>
              <a:ea typeface="Roboto"/>
              <a:cs typeface="Segoe UI"/>
            </a:endParaRPr>
          </a:p>
          <a:p>
            <a:r>
              <a:rPr lang="en-US" sz="2000" dirty="0">
                <a:latin typeface="DM Sans 14pt"/>
                <a:ea typeface="Roboto"/>
                <a:cs typeface="Segoe UI"/>
              </a:rPr>
              <a:t>Excerpt: U of G </a:t>
            </a:r>
            <a:r>
              <a:rPr lang="en-US" sz="2000" dirty="0">
                <a:solidFill>
                  <a:srgbClr val="187BB4"/>
                </a:solidFill>
                <a:latin typeface="DM Sans 14pt"/>
                <a:ea typeface="Roboto"/>
                <a:cs typeface="Segoe UI"/>
                <a:hlinkClick r:id="rId2">
                  <a:extLst>
                    <a:ext uri="{A12FA001-AC4F-418D-AE19-62706E023703}">
                      <ahyp:hlinkClr xmlns:ahyp="http://schemas.microsoft.com/office/drawing/2018/hyperlinkcolor" val="tx"/>
                    </a:ext>
                  </a:extLst>
                </a:hlinkClick>
              </a:rPr>
              <a:t>Information Security Guidelines for the Use of Generative Artificial Intelligence</a:t>
            </a:r>
            <a:r>
              <a:rPr lang="en-US" sz="2000" dirty="0">
                <a:solidFill>
                  <a:srgbClr val="187BB4"/>
                </a:solidFill>
                <a:latin typeface="DM Sans 14pt"/>
                <a:ea typeface="Roboto"/>
                <a:cs typeface="Segoe UI"/>
              </a:rPr>
              <a:t> </a:t>
            </a:r>
            <a:endParaRPr lang="en-US" sz="2000" dirty="0">
              <a:solidFill>
                <a:srgbClr val="187BB4"/>
              </a:solidFill>
            </a:endParaRPr>
          </a:p>
          <a:p>
            <a:endParaRPr lang="en-US" sz="2200" dirty="0">
              <a:latin typeface="DM Sans 14pt"/>
              <a:ea typeface="Roboto"/>
              <a:cs typeface="Segoe UI"/>
            </a:endParaRPr>
          </a:p>
          <a:p>
            <a:pPr>
              <a:spcAft>
                <a:spcPts val="1200"/>
              </a:spcAft>
            </a:pPr>
            <a:endParaRPr lang="en-US" sz="2200" dirty="0">
              <a:latin typeface="DM Sans 14pt"/>
              <a:ea typeface="Roboto"/>
              <a:cs typeface="Segoe UI"/>
            </a:endParaRPr>
          </a:p>
        </p:txBody>
      </p:sp>
    </p:spTree>
    <p:extLst>
      <p:ext uri="{BB962C8B-B14F-4D97-AF65-F5344CB8AC3E}">
        <p14:creationId xmlns:p14="http://schemas.microsoft.com/office/powerpoint/2010/main" val="186292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2AB99-A465-CAF2-63EF-60ECA9D0D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C67E8-7560-CBD4-A8AF-B78C37430382}"/>
              </a:ext>
            </a:extLst>
          </p:cNvPr>
          <p:cNvSpPr txBox="1">
            <a:spLocks noGrp="1"/>
          </p:cNvSpPr>
          <p:nvPr>
            <p:ph type="title" idx="4294967295"/>
          </p:nvPr>
        </p:nvSpPr>
        <p:spPr>
          <a:xfrm>
            <a:off x="545381" y="717629"/>
            <a:ext cx="11054739" cy="501695"/>
          </a:xfrm>
          <a:prstGeom prst="rect">
            <a:avLst/>
          </a:prstGeom>
          <a:solidFill>
            <a:srgbClr val="FFC429"/>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DM Sans 14pt"/>
                <a:ea typeface="Roboto"/>
                <a:cs typeface="Arial"/>
              </a:rPr>
              <a:t>Guidance to follow when using LLMs</a:t>
            </a:r>
          </a:p>
        </p:txBody>
      </p:sp>
      <p:sp>
        <p:nvSpPr>
          <p:cNvPr id="4" name="TextBox 3">
            <a:extLst>
              <a:ext uri="{FF2B5EF4-FFF2-40B4-BE49-F238E27FC236}">
                <a16:creationId xmlns:a16="http://schemas.microsoft.com/office/drawing/2014/main" id="{B1FE7910-1202-2BB9-6BA7-65415287F026}"/>
              </a:ext>
            </a:extLst>
          </p:cNvPr>
          <p:cNvSpPr txBox="1"/>
          <p:nvPr/>
        </p:nvSpPr>
        <p:spPr>
          <a:xfrm>
            <a:off x="545383" y="1903227"/>
            <a:ext cx="11255448" cy="3833644"/>
          </a:xfrm>
          <a:prstGeom prst="rect">
            <a:avLst/>
          </a:prstGeom>
          <a:noFill/>
        </p:spPr>
        <p:txBody>
          <a:bodyPr wrap="square" lIns="91440" tIns="45720" rIns="91440" bIns="45720" rtlCol="0" anchor="t">
            <a:noAutofit/>
          </a:bodyPr>
          <a:lstStyle/>
          <a:p>
            <a:r>
              <a:rPr lang="en-US" sz="2200">
                <a:latin typeface="DM Sans 14pt"/>
                <a:ea typeface="Roboto"/>
                <a:cs typeface="Segoe UI"/>
              </a:rPr>
              <a:t>Give proper attribution where appropriate.</a:t>
            </a:r>
          </a:p>
          <a:p>
            <a:pPr marL="457200" indent="-457200">
              <a:buAutoNum type="arabicPeriod" startAt="8"/>
            </a:pPr>
            <a:endParaRPr lang="en-US" sz="2200">
              <a:latin typeface="DM Sans 14pt"/>
              <a:ea typeface="Roboto"/>
              <a:cs typeface="Segoe UI"/>
            </a:endParaRPr>
          </a:p>
          <a:p>
            <a:pPr marL="457200" indent="-457200">
              <a:buFont typeface="+mj-lt"/>
              <a:buAutoNum type="arabicPeriod" startAt="7"/>
            </a:pPr>
            <a:r>
              <a:rPr lang="en-US" sz="2200">
                <a:latin typeface="DM Sans 14pt"/>
                <a:ea typeface="Roboto"/>
                <a:cs typeface="Segoe UI"/>
              </a:rPr>
              <a:t>Indicate explicitly and clearly that generative AI was used to develop content.</a:t>
            </a:r>
          </a:p>
          <a:p>
            <a:pPr marL="457200" indent="-457200">
              <a:buAutoNum type="arabicPeriod" startAt="7"/>
            </a:pPr>
            <a:endParaRPr lang="en-US" sz="2200">
              <a:latin typeface="DM Sans 14pt"/>
              <a:ea typeface="Roboto"/>
              <a:cs typeface="Segoe UI"/>
            </a:endParaRPr>
          </a:p>
          <a:p>
            <a:pPr marL="457200" indent="-457200">
              <a:buFontTx/>
              <a:buAutoNum type="arabicPeriod" startAt="7"/>
            </a:pPr>
            <a:r>
              <a:rPr lang="en-US" sz="2200">
                <a:solidFill>
                  <a:prstClr val="black"/>
                </a:solidFill>
                <a:latin typeface="DM Sans 14pt"/>
                <a:ea typeface="Roboto"/>
                <a:cs typeface="Arial"/>
              </a:rPr>
              <a:t>If AI-use permitted, properly </a:t>
            </a:r>
            <a:r>
              <a:rPr lang="en-US" sz="2200">
                <a:solidFill>
                  <a:srgbClr val="187BB4"/>
                </a:solidFill>
                <a:latin typeface="DM Sans 14pt"/>
                <a:ea typeface="Roboto"/>
                <a:cs typeface="Arial"/>
                <a:hlinkClick r:id="rId2">
                  <a:extLst>
                    <a:ext uri="{A12FA001-AC4F-418D-AE19-62706E023703}">
                      <ahyp:hlinkClr xmlns:ahyp="http://schemas.microsoft.com/office/drawing/2018/hyperlinkcolor" val="tx"/>
                    </a:ext>
                  </a:extLst>
                </a:hlinkClick>
              </a:rPr>
              <a:t>cite AI-generated work</a:t>
            </a:r>
            <a:r>
              <a:rPr lang="en-US" sz="2200">
                <a:solidFill>
                  <a:prstClr val="black"/>
                </a:solidFill>
                <a:latin typeface="DM Sans 14pt"/>
                <a:ea typeface="Roboto"/>
                <a:cs typeface="Arial"/>
              </a:rPr>
              <a:t>.</a:t>
            </a:r>
            <a:endParaRPr lang="en-US" sz="2200">
              <a:latin typeface="DM Sans 14pt"/>
              <a:ea typeface="Roboto"/>
              <a:cs typeface="Segoe UI"/>
            </a:endParaRPr>
          </a:p>
          <a:p>
            <a:pPr marL="457200" indent="-457200">
              <a:buAutoNum type="arabicPeriod" startAt="4"/>
            </a:pPr>
            <a:endParaRPr lang="en-US" sz="2200">
              <a:latin typeface="DM Sans 14pt"/>
              <a:ea typeface="Roboto"/>
              <a:cs typeface="Segoe UI"/>
            </a:endParaRPr>
          </a:p>
          <a:p>
            <a:endParaRPr lang="en-US" sz="2200">
              <a:latin typeface="DM Sans 14pt"/>
              <a:ea typeface="Roboto"/>
              <a:cs typeface="Segoe UI"/>
            </a:endParaRPr>
          </a:p>
          <a:p>
            <a:endParaRPr lang="en-US" sz="2200">
              <a:latin typeface="DM Sans 14pt"/>
              <a:ea typeface="Roboto"/>
              <a:cs typeface="Segoe UI"/>
            </a:endParaRPr>
          </a:p>
          <a:p>
            <a:endParaRPr lang="en-US" sz="2200">
              <a:latin typeface="DM Sans 14pt"/>
              <a:ea typeface="Roboto"/>
              <a:cs typeface="Segoe UI"/>
            </a:endParaRPr>
          </a:p>
          <a:p>
            <a:endParaRPr lang="en-US" sz="2200">
              <a:latin typeface="DM Sans 14pt"/>
              <a:ea typeface="Roboto"/>
              <a:cs typeface="Segoe UI"/>
            </a:endParaRPr>
          </a:p>
          <a:p>
            <a:r>
              <a:rPr lang="en-US" sz="2000">
                <a:latin typeface="DM Sans 14pt"/>
                <a:ea typeface="Roboto"/>
                <a:cs typeface="Segoe UI"/>
              </a:rPr>
              <a:t>Excerpt: U of G </a:t>
            </a:r>
            <a:r>
              <a:rPr lang="en-US" sz="2000">
                <a:solidFill>
                  <a:srgbClr val="187BB4"/>
                </a:solidFill>
                <a:latin typeface="DM Sans 14pt"/>
                <a:ea typeface="Roboto"/>
                <a:cs typeface="Segoe UI"/>
                <a:hlinkClick r:id="rId3">
                  <a:extLst>
                    <a:ext uri="{A12FA001-AC4F-418D-AE19-62706E023703}">
                      <ahyp:hlinkClr xmlns:ahyp="http://schemas.microsoft.com/office/drawing/2018/hyperlinkcolor" val="tx"/>
                    </a:ext>
                  </a:extLst>
                </a:hlinkClick>
              </a:rPr>
              <a:t>Information Security Guidelines for the Use of Generative Artificial Intelligence</a:t>
            </a:r>
            <a:r>
              <a:rPr lang="en-US" sz="2000">
                <a:solidFill>
                  <a:srgbClr val="187BB4"/>
                </a:solidFill>
                <a:latin typeface="DM Sans 14pt"/>
                <a:ea typeface="Roboto"/>
                <a:cs typeface="Segoe UI"/>
              </a:rPr>
              <a:t> </a:t>
            </a:r>
            <a:endParaRPr lang="en-US" sz="2000">
              <a:solidFill>
                <a:srgbClr val="187BB4"/>
              </a:solidFill>
            </a:endParaRPr>
          </a:p>
          <a:p>
            <a:endParaRPr lang="en-US" sz="2200">
              <a:latin typeface="DM Sans 14pt"/>
              <a:ea typeface="Roboto"/>
              <a:cs typeface="Segoe UI"/>
            </a:endParaRPr>
          </a:p>
          <a:p>
            <a:pPr>
              <a:spcAft>
                <a:spcPts val="1200"/>
              </a:spcAft>
            </a:pPr>
            <a:endParaRPr lang="en-US" sz="2200">
              <a:latin typeface="DM Sans 14pt"/>
              <a:ea typeface="Roboto"/>
              <a:cs typeface="Segoe UI"/>
            </a:endParaRPr>
          </a:p>
        </p:txBody>
      </p:sp>
    </p:spTree>
    <p:extLst>
      <p:ext uri="{BB962C8B-B14F-4D97-AF65-F5344CB8AC3E}">
        <p14:creationId xmlns:p14="http://schemas.microsoft.com/office/powerpoint/2010/main" val="177726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D2011-EAF0-5855-90EC-13F61A7F26D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66332" y="1"/>
            <a:ext cx="9325668" cy="6858000"/>
          </a:xfrm>
          <a:prstGeom prst="rect">
            <a:avLst/>
          </a:prstGeom>
        </p:spPr>
      </p:pic>
      <p:sp>
        <p:nvSpPr>
          <p:cNvPr id="3" name="Rectangle 2">
            <a:extLst>
              <a:ext uri="{FF2B5EF4-FFF2-40B4-BE49-F238E27FC236}">
                <a16:creationId xmlns:a16="http://schemas.microsoft.com/office/drawing/2014/main" id="{6B78CA1A-F968-D22B-675C-F41D4BDD40EE}"/>
              </a:ext>
              <a:ext uri="{C183D7F6-B498-43B3-948B-1728B52AA6E4}">
                <adec:decorative xmlns:adec="http://schemas.microsoft.com/office/drawing/2017/decorative" val="1"/>
              </a:ext>
            </a:extLst>
          </p:cNvPr>
          <p:cNvSpPr/>
          <p:nvPr/>
        </p:nvSpPr>
        <p:spPr>
          <a:xfrm>
            <a:off x="0" y="0"/>
            <a:ext cx="16287750" cy="6858000"/>
          </a:xfrm>
          <a:prstGeom prst="rect">
            <a:avLst/>
          </a:prstGeom>
          <a:gradFill>
            <a:gsLst>
              <a:gs pos="24000">
                <a:schemeClr val="tx1"/>
              </a:gs>
              <a:gs pos="60000">
                <a:schemeClr val="tx1">
                  <a:alpha val="0"/>
                  <a:lumMod val="0"/>
                  <a:lumOff val="10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8725F26-972A-32A2-4A39-A2A398122B0F}"/>
              </a:ext>
            </a:extLst>
          </p:cNvPr>
          <p:cNvSpPr txBox="1">
            <a:spLocks noGrp="1"/>
          </p:cNvSpPr>
          <p:nvPr>
            <p:ph type="title" idx="4294967295"/>
          </p:nvPr>
        </p:nvSpPr>
        <p:spPr>
          <a:xfrm>
            <a:off x="496560" y="568142"/>
            <a:ext cx="4341254" cy="575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DM Sans 14pt" pitchFamily="2" charset="77"/>
                <a:ea typeface="Roboto" panose="02000000000000000000" pitchFamily="2" charset="0"/>
                <a:cs typeface="Arial"/>
              </a:rPr>
              <a:t>QUESTIONS?</a:t>
            </a:r>
          </a:p>
        </p:txBody>
      </p:sp>
      <p:sp>
        <p:nvSpPr>
          <p:cNvPr id="6" name="TextBox 5">
            <a:extLst>
              <a:ext uri="{FF2B5EF4-FFF2-40B4-BE49-F238E27FC236}">
                <a16:creationId xmlns:a16="http://schemas.microsoft.com/office/drawing/2014/main" id="{EEA14D63-9982-FA45-E60F-2F05999EA190}"/>
              </a:ext>
            </a:extLst>
          </p:cNvPr>
          <p:cNvSpPr txBox="1"/>
          <p:nvPr/>
        </p:nvSpPr>
        <p:spPr>
          <a:xfrm>
            <a:off x="532690" y="1377983"/>
            <a:ext cx="3841116" cy="2677656"/>
          </a:xfrm>
          <a:prstGeom prst="rect">
            <a:avLst/>
          </a:prstGeom>
          <a:noFill/>
        </p:spPr>
        <p:txBody>
          <a:bodyPr wrap="none" lIns="91440" tIns="45720" rIns="91440" bIns="45720" rtlCol="0" anchor="t">
            <a:spAutoFit/>
          </a:bodyPr>
          <a:lstStyle/>
          <a:p>
            <a:r>
              <a:rPr lang="en-US" sz="2000">
                <a:solidFill>
                  <a:schemeClr val="bg1"/>
                </a:solidFill>
                <a:latin typeface="DM Sans 14pt"/>
                <a:ea typeface="Roboto"/>
              </a:rPr>
              <a:t>Dr. Jodie Salter</a:t>
            </a:r>
            <a:endParaRPr lang="en-US" sz="2000">
              <a:solidFill>
                <a:schemeClr val="bg1"/>
              </a:solidFill>
              <a:latin typeface="DM Sans 14pt" pitchFamily="2" charset="77"/>
              <a:ea typeface="Roboto" panose="02000000000000000000" pitchFamily="2" charset="0"/>
            </a:endParaRPr>
          </a:p>
          <a:p>
            <a:r>
              <a:rPr lang="en-US" sz="2000">
                <a:solidFill>
                  <a:schemeClr val="accent1">
                    <a:lumMod val="40000"/>
                    <a:lumOff val="60000"/>
                  </a:schemeClr>
                </a:solidFill>
                <a:latin typeface="DM Sans 14pt"/>
                <a:ea typeface="Roboto"/>
                <a:hlinkClick r:id="rId3">
                  <a:extLst>
                    <a:ext uri="{A12FA001-AC4F-418D-AE19-62706E023703}">
                      <ahyp:hlinkClr xmlns:ahyp="http://schemas.microsoft.com/office/drawing/2018/hyperlinkcolor" val="tx"/>
                    </a:ext>
                  </a:extLst>
                </a:hlinkClick>
              </a:rPr>
              <a:t>jsalter@uoguelph.ca</a:t>
            </a:r>
            <a:endParaRPr lang="en-US" sz="2000">
              <a:solidFill>
                <a:schemeClr val="bg1"/>
              </a:solidFill>
              <a:latin typeface="DM Sans 14pt"/>
              <a:ea typeface="Roboto"/>
            </a:endParaRPr>
          </a:p>
          <a:p>
            <a:endParaRPr lang="en-US" sz="2000">
              <a:solidFill>
                <a:schemeClr val="bg1"/>
              </a:solidFill>
              <a:latin typeface="DM Sans 14pt"/>
              <a:ea typeface="Roboto"/>
            </a:endParaRPr>
          </a:p>
          <a:p>
            <a:r>
              <a:rPr lang="en-US" sz="2000">
                <a:solidFill>
                  <a:schemeClr val="bg1"/>
                </a:solidFill>
                <a:latin typeface="DM Sans 14pt"/>
                <a:ea typeface="Roboto"/>
              </a:rPr>
              <a:t>UG Information Security Team </a:t>
            </a:r>
            <a:endParaRPr lang="en-US" sz="1600">
              <a:solidFill>
                <a:schemeClr val="bg1"/>
              </a:solidFill>
            </a:endParaRPr>
          </a:p>
          <a:p>
            <a:r>
              <a:rPr lang="en-US" sz="2000">
                <a:solidFill>
                  <a:schemeClr val="accent1">
                    <a:lumMod val="40000"/>
                    <a:lumOff val="60000"/>
                  </a:schemeClr>
                </a:solidFill>
                <a:latin typeface="DM Sans 14pt"/>
                <a:ea typeface="Roboto"/>
                <a:hlinkClick r:id="rId4">
                  <a:extLst>
                    <a:ext uri="{A12FA001-AC4F-418D-AE19-62706E023703}">
                      <ahyp:hlinkClr xmlns:ahyp="http://schemas.microsoft.com/office/drawing/2018/hyperlinkcolor" val="tx"/>
                    </a:ext>
                  </a:extLst>
                </a:hlinkClick>
              </a:rPr>
              <a:t>infosec@uoguelph.ca</a:t>
            </a:r>
            <a:endParaRPr lang="en-US" sz="2000">
              <a:solidFill>
                <a:schemeClr val="accent1">
                  <a:lumMod val="40000"/>
                  <a:lumOff val="60000"/>
                </a:schemeClr>
              </a:solidFill>
              <a:latin typeface="DM Sans 14pt"/>
              <a:ea typeface="Roboto"/>
            </a:endParaRPr>
          </a:p>
          <a:p>
            <a:endParaRPr lang="en-US" sz="2000">
              <a:solidFill>
                <a:schemeClr val="accent1">
                  <a:lumMod val="40000"/>
                  <a:lumOff val="60000"/>
                </a:schemeClr>
              </a:solidFill>
              <a:latin typeface="DM Sans 14pt"/>
              <a:ea typeface="Roboto"/>
            </a:endParaRPr>
          </a:p>
          <a:p>
            <a:r>
              <a:rPr lang="en-US" sz="2000" b="1">
                <a:solidFill>
                  <a:schemeClr val="bg1"/>
                </a:solidFill>
                <a:latin typeface="DM Sans 14pt"/>
                <a:ea typeface="Roboto"/>
              </a:rPr>
              <a:t>Book an Appointment</a:t>
            </a:r>
            <a:endParaRPr lang="en-US" sz="2000" b="1">
              <a:solidFill>
                <a:schemeClr val="accent1">
                  <a:lumMod val="40000"/>
                  <a:lumOff val="60000"/>
                </a:schemeClr>
              </a:solidFill>
              <a:latin typeface="DM Sans 14pt"/>
              <a:ea typeface="Roboto"/>
            </a:endParaRPr>
          </a:p>
          <a:p>
            <a:r>
              <a:rPr lang="en-US" sz="2200">
                <a:solidFill>
                  <a:schemeClr val="accent1">
                    <a:lumMod val="40000"/>
                    <a:lumOff val="60000"/>
                  </a:schemeClr>
                </a:solidFill>
                <a:latin typeface="DM Sans 14pt"/>
                <a:ea typeface="Roboto"/>
              </a:rPr>
              <a:t> </a:t>
            </a:r>
            <a:endParaRPr lang="en-US" sz="2200">
              <a:solidFill>
                <a:schemeClr val="accent1">
                  <a:lumMod val="40000"/>
                  <a:lumOff val="60000"/>
                </a:schemeClr>
              </a:solidFill>
              <a:latin typeface="DM Sans 14pt" pitchFamily="2" charset="77"/>
              <a:ea typeface="Roboto" panose="02000000000000000000" pitchFamily="2" charset="0"/>
            </a:endParaRPr>
          </a:p>
        </p:txBody>
      </p:sp>
      <p:pic>
        <p:nvPicPr>
          <p:cNvPr id="7" name="Picture Placeholder 1" descr="QR Code to Book an Appointment.">
            <a:extLst>
              <a:ext uri="{FF2B5EF4-FFF2-40B4-BE49-F238E27FC236}">
                <a16:creationId xmlns:a16="http://schemas.microsoft.com/office/drawing/2014/main" id="{24F3C582-7BDB-BCEC-7999-6E10C4B3544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44648" y="3657603"/>
            <a:ext cx="1669453" cy="1720811"/>
          </a:xfrm>
          <a:prstGeom prst="rect">
            <a:avLst/>
          </a:prstGeom>
        </p:spPr>
      </p:pic>
      <p:pic>
        <p:nvPicPr>
          <p:cNvPr id="5" name="Picture 4" descr="University of Guelph Libary logo">
            <a:extLst>
              <a:ext uri="{FF2B5EF4-FFF2-40B4-BE49-F238E27FC236}">
                <a16:creationId xmlns:a16="http://schemas.microsoft.com/office/drawing/2014/main" id="{5093C913-47D6-A723-96C0-9AB0295D06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560" y="5579134"/>
            <a:ext cx="3568176" cy="722668"/>
          </a:xfrm>
          <a:prstGeom prst="rect">
            <a:avLst/>
          </a:prstGeom>
        </p:spPr>
      </p:pic>
    </p:spTree>
    <p:extLst>
      <p:ext uri="{BB962C8B-B14F-4D97-AF65-F5344CB8AC3E}">
        <p14:creationId xmlns:p14="http://schemas.microsoft.com/office/powerpoint/2010/main" val="116544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3D4C-205E-58E6-41EF-AE8A1022687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Creative Commons License</a:t>
            </a:r>
          </a:p>
        </p:txBody>
      </p:sp>
      <p:pic>
        <p:nvPicPr>
          <p:cNvPr id="3" name="Picture 2" descr="This work is licensed under a Creative Commons Attribution-NonCommercial-ShareAlike 4.0 International License.">
            <a:extLst>
              <a:ext uri="{FF2B5EF4-FFF2-40B4-BE49-F238E27FC236}">
                <a16:creationId xmlns:a16="http://schemas.microsoft.com/office/drawing/2014/main" id="{F6EEF10A-6580-ABE0-AFBD-0FAF5AC0E28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2302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0755-BB87-DFB8-726A-CDD07066CE82}"/>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8BE38FF1-FB63-1135-4B20-FCDD3C859DF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6338" y="721973"/>
            <a:ext cx="2086678" cy="2624400"/>
          </a:xfrm>
          <a:prstGeom prst="rect">
            <a:avLst/>
          </a:prstGeom>
        </p:spPr>
      </p:pic>
      <p:sp>
        <p:nvSpPr>
          <p:cNvPr id="3" name="Title 1">
            <a:extLst>
              <a:ext uri="{FF2B5EF4-FFF2-40B4-BE49-F238E27FC236}">
                <a16:creationId xmlns:a16="http://schemas.microsoft.com/office/drawing/2014/main" id="{09ACF5EC-D361-7C0E-D893-54DBD423C65A}"/>
              </a:ext>
            </a:extLst>
          </p:cNvPr>
          <p:cNvSpPr txBox="1">
            <a:spLocks noGrp="1"/>
          </p:cNvSpPr>
          <p:nvPr>
            <p:ph type="title" idx="4294967295"/>
          </p:nvPr>
        </p:nvSpPr>
        <p:spPr>
          <a:xfrm>
            <a:off x="2504037" y="1393180"/>
            <a:ext cx="4712369" cy="156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DM Sans 14pt"/>
                <a:ea typeface="Roboto"/>
                <a:cs typeface="Arial"/>
              </a:rPr>
              <a:t>1-page handout on the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DM Sans 14pt"/>
                <a:ea typeface="Roboto"/>
                <a:cs typeface="Arial"/>
              </a:rPr>
              <a:t>Library website</a:t>
            </a:r>
          </a:p>
        </p:txBody>
      </p:sp>
      <p:sp>
        <p:nvSpPr>
          <p:cNvPr id="9" name="TextBox 8">
            <a:extLst>
              <a:ext uri="{FF2B5EF4-FFF2-40B4-BE49-F238E27FC236}">
                <a16:creationId xmlns:a16="http://schemas.microsoft.com/office/drawing/2014/main" id="{07EC92CA-D34D-D937-3B69-132B201F95D4}"/>
              </a:ext>
            </a:extLst>
          </p:cNvPr>
          <p:cNvSpPr txBox="1"/>
          <p:nvPr/>
        </p:nvSpPr>
        <p:spPr>
          <a:xfrm>
            <a:off x="673586" y="3883455"/>
            <a:ext cx="6845442" cy="523220"/>
          </a:xfrm>
          <a:prstGeom prst="rect">
            <a:avLst/>
          </a:prstGeom>
          <a:noFill/>
        </p:spPr>
        <p:txBody>
          <a:bodyPr wrap="square">
            <a:spAutoFit/>
          </a:bodyPr>
          <a:lstStyle/>
          <a:p>
            <a:r>
              <a:rPr lang="en-CA" sz="2800">
                <a:solidFill>
                  <a:srgbClr val="467886"/>
                </a:solidFill>
                <a:hlinkClick r:id="rId4">
                  <a:extLst>
                    <a:ext uri="{A12FA001-AC4F-418D-AE19-62706E023703}">
                      <ahyp:hlinkClr xmlns:ahyp="http://schemas.microsoft.com/office/drawing/2018/hyperlinkcolor" val="tx"/>
                    </a:ext>
                  </a:extLst>
                </a:hlinkClick>
              </a:rPr>
              <a:t>https://learningcommons.lib.uoguelph.ca</a:t>
            </a:r>
            <a:r>
              <a:rPr lang="en-CA" sz="2800">
                <a:solidFill>
                  <a:srgbClr val="0070C0"/>
                </a:solidFill>
              </a:rPr>
              <a:t> </a:t>
            </a:r>
          </a:p>
        </p:txBody>
      </p:sp>
      <p:pic>
        <p:nvPicPr>
          <p:cNvPr id="6" name="Picture 5" descr="AI and Your Unpublished Writing handout.">
            <a:extLst>
              <a:ext uri="{FF2B5EF4-FFF2-40B4-BE49-F238E27FC236}">
                <a16:creationId xmlns:a16="http://schemas.microsoft.com/office/drawing/2014/main" id="{11A8B1E1-81BD-11B2-4F0F-A0E940A0901F}"/>
              </a:ext>
            </a:extLst>
          </p:cNvPr>
          <p:cNvPicPr>
            <a:picLocks noChangeAspect="1"/>
          </p:cNvPicPr>
          <p:nvPr/>
        </p:nvPicPr>
        <p:blipFill>
          <a:blip r:embed="rId5"/>
          <a:stretch>
            <a:fillRect/>
          </a:stretch>
        </p:blipFill>
        <p:spPr>
          <a:xfrm>
            <a:off x="7331779" y="487017"/>
            <a:ext cx="4584200" cy="5883965"/>
          </a:xfrm>
          <a:prstGeom prst="rect">
            <a:avLst/>
          </a:prstGeom>
        </p:spPr>
      </p:pic>
    </p:spTree>
    <p:extLst>
      <p:ext uri="{BB962C8B-B14F-4D97-AF65-F5344CB8AC3E}">
        <p14:creationId xmlns:p14="http://schemas.microsoft.com/office/powerpoint/2010/main" val="407341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E5EC6D8-4F36-F025-CCAD-8C7FAA4A0052}"/>
              </a:ext>
              <a:ext uri="{C183D7F6-B498-43B3-948B-1728B52AA6E4}">
                <adec:decorative xmlns:adec="http://schemas.microsoft.com/office/drawing/2017/decorative" val="1"/>
              </a:ext>
            </a:extLst>
          </p:cNvPr>
          <p:cNvSpPr/>
          <p:nvPr/>
        </p:nvSpPr>
        <p:spPr>
          <a:xfrm>
            <a:off x="8856925" y="3221273"/>
            <a:ext cx="2266581" cy="2155744"/>
          </a:xfrm>
          <a:prstGeom prst="ellipse">
            <a:avLst/>
          </a:prstGeom>
          <a:solidFill>
            <a:srgbClr val="31873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F8D7B8-A936-6ED2-FD41-010B57627B55}"/>
              </a:ext>
              <a:ext uri="{C183D7F6-B498-43B3-948B-1728B52AA6E4}">
                <adec:decorative xmlns:adec="http://schemas.microsoft.com/office/drawing/2017/decorative" val="1"/>
              </a:ext>
            </a:extLst>
          </p:cNvPr>
          <p:cNvSpPr/>
          <p:nvPr/>
        </p:nvSpPr>
        <p:spPr>
          <a:xfrm>
            <a:off x="3621887" y="3232159"/>
            <a:ext cx="2266581" cy="2155744"/>
          </a:xfrm>
          <a:prstGeom prst="ellipse">
            <a:avLst/>
          </a:prstGeom>
          <a:solidFill>
            <a:srgbClr val="E5193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51937"/>
              </a:solidFill>
            </a:endParaRPr>
          </a:p>
        </p:txBody>
      </p:sp>
      <p:sp>
        <p:nvSpPr>
          <p:cNvPr id="2" name="Title 1">
            <a:extLst>
              <a:ext uri="{FF2B5EF4-FFF2-40B4-BE49-F238E27FC236}">
                <a16:creationId xmlns:a16="http://schemas.microsoft.com/office/drawing/2014/main" id="{3BB70ACE-C222-BEAA-A5B3-46F05849AFFF}"/>
              </a:ext>
            </a:extLst>
          </p:cNvPr>
          <p:cNvSpPr txBox="1">
            <a:spLocks noGrp="1"/>
          </p:cNvSpPr>
          <p:nvPr>
            <p:ph type="title" idx="4294967295"/>
          </p:nvPr>
        </p:nvSpPr>
        <p:spPr>
          <a:xfrm>
            <a:off x="706235" y="717629"/>
            <a:ext cx="10684293" cy="540121"/>
          </a:xfrm>
          <a:prstGeom prst="rect">
            <a:avLst/>
          </a:prstGeom>
          <a:solidFill>
            <a:srgbClr val="E51937"/>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100000"/>
              </a:lnSpc>
              <a:defRPr/>
            </a:pPr>
            <a:r>
              <a:rPr lang="en-US" sz="2200" cap="none" dirty="0">
                <a:solidFill>
                  <a:schemeClr val="bg1"/>
                </a:solidFill>
                <a:latin typeface="DM Sans 14pt"/>
                <a:ea typeface="Roboto"/>
                <a:cs typeface="Arial"/>
              </a:rPr>
              <a:t>RISK Categories</a:t>
            </a:r>
            <a:endParaRPr lang="en-US" dirty="0"/>
          </a:p>
        </p:txBody>
      </p:sp>
      <p:sp>
        <p:nvSpPr>
          <p:cNvPr id="3" name="Oval 2">
            <a:extLst>
              <a:ext uri="{FF2B5EF4-FFF2-40B4-BE49-F238E27FC236}">
                <a16:creationId xmlns:a16="http://schemas.microsoft.com/office/drawing/2014/main" id="{BA1DA04B-BF4E-12E8-3281-6FA76BCFD636}"/>
              </a:ext>
              <a:ext uri="{C183D7F6-B498-43B3-948B-1728B52AA6E4}">
                <adec:decorative xmlns:adec="http://schemas.microsoft.com/office/drawing/2017/decorative" val="1"/>
              </a:ext>
            </a:extLst>
          </p:cNvPr>
          <p:cNvSpPr/>
          <p:nvPr/>
        </p:nvSpPr>
        <p:spPr>
          <a:xfrm>
            <a:off x="6240582" y="3221273"/>
            <a:ext cx="2266581" cy="2155744"/>
          </a:xfrm>
          <a:prstGeom prst="ellipse">
            <a:avLst/>
          </a:prstGeom>
          <a:solidFill>
            <a:srgbClr val="74767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0FEBF03-E7D9-9AD5-6341-DF1DB35F9F27}"/>
              </a:ext>
              <a:ext uri="{C183D7F6-B498-43B3-948B-1728B52AA6E4}">
                <adec:decorative xmlns:adec="http://schemas.microsoft.com/office/drawing/2017/decorative" val="1"/>
              </a:ext>
            </a:extLst>
          </p:cNvPr>
          <p:cNvSpPr/>
          <p:nvPr/>
        </p:nvSpPr>
        <p:spPr>
          <a:xfrm>
            <a:off x="1007896" y="3232159"/>
            <a:ext cx="2238872" cy="2155744"/>
          </a:xfrm>
          <a:prstGeom prst="ellipse">
            <a:avLst/>
          </a:prstGeom>
          <a:solidFill>
            <a:srgbClr val="FFC42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59371FC-A42B-9B9B-BBB1-6E14C485FF72}"/>
              </a:ext>
              <a:ext uri="{C183D7F6-B498-43B3-948B-1728B52AA6E4}">
                <adec:decorative xmlns:adec="http://schemas.microsoft.com/office/drawing/2017/decorative" val="1"/>
              </a:ext>
            </a:extLst>
          </p:cNvPr>
          <p:cNvSpPr/>
          <p:nvPr/>
        </p:nvSpPr>
        <p:spPr>
          <a:xfrm>
            <a:off x="2037769"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3366B2-C0AC-DF19-AB27-DEFA11939177}"/>
              </a:ext>
              <a:ext uri="{C183D7F6-B498-43B3-948B-1728B52AA6E4}">
                <adec:decorative xmlns:adec="http://schemas.microsoft.com/office/drawing/2017/decorative" val="1"/>
              </a:ext>
            </a:extLst>
          </p:cNvPr>
          <p:cNvSpPr/>
          <p:nvPr/>
        </p:nvSpPr>
        <p:spPr>
          <a:xfrm>
            <a:off x="4654112"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33133D-9529-4EB2-A0E0-2E404AE0534F}"/>
              </a:ext>
              <a:ext uri="{C183D7F6-B498-43B3-948B-1728B52AA6E4}">
                <adec:decorative xmlns:adec="http://schemas.microsoft.com/office/drawing/2017/decorative" val="1"/>
              </a:ext>
            </a:extLst>
          </p:cNvPr>
          <p:cNvSpPr/>
          <p:nvPr/>
        </p:nvSpPr>
        <p:spPr>
          <a:xfrm>
            <a:off x="7270455"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E654EF2-70EA-8E66-42B7-4069CBF3778C}"/>
              </a:ext>
              <a:ext uri="{C183D7F6-B498-43B3-948B-1728B52AA6E4}">
                <adec:decorative xmlns:adec="http://schemas.microsoft.com/office/drawing/2017/decorative" val="1"/>
              </a:ext>
            </a:extLst>
          </p:cNvPr>
          <p:cNvSpPr/>
          <p:nvPr/>
        </p:nvSpPr>
        <p:spPr>
          <a:xfrm>
            <a:off x="9886798" y="2645742"/>
            <a:ext cx="248400" cy="24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8C949E6-41A9-EE62-C381-A851043BFC76}"/>
              </a:ext>
              <a:ext uri="{C183D7F6-B498-43B3-948B-1728B52AA6E4}">
                <adec:decorative xmlns:adec="http://schemas.microsoft.com/office/drawing/2017/decorative" val="1"/>
              </a:ext>
            </a:extLst>
          </p:cNvPr>
          <p:cNvCxnSpPr>
            <a:cxnSpLocks/>
          </p:cNvCxnSpPr>
          <p:nvPr/>
        </p:nvCxnSpPr>
        <p:spPr>
          <a:xfrm>
            <a:off x="2286169" y="2769942"/>
            <a:ext cx="23679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0ED0C2-1E74-8AD9-D446-EB67ABA122A0}"/>
              </a:ext>
              <a:ext uri="{C183D7F6-B498-43B3-948B-1728B52AA6E4}">
                <adec:decorative xmlns:adec="http://schemas.microsoft.com/office/drawing/2017/decorative" val="1"/>
              </a:ext>
            </a:extLst>
          </p:cNvPr>
          <p:cNvCxnSpPr>
            <a:cxnSpLocks/>
          </p:cNvCxnSpPr>
          <p:nvPr/>
        </p:nvCxnSpPr>
        <p:spPr>
          <a:xfrm>
            <a:off x="4902512" y="2769942"/>
            <a:ext cx="23679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48D59C-EB6F-6C4B-6C9E-F15540951511}"/>
              </a:ext>
              <a:ext uri="{C183D7F6-B498-43B3-948B-1728B52AA6E4}">
                <adec:decorative xmlns:adec="http://schemas.microsoft.com/office/drawing/2017/decorative" val="1"/>
              </a:ext>
            </a:extLst>
          </p:cNvPr>
          <p:cNvCxnSpPr>
            <a:cxnSpLocks/>
          </p:cNvCxnSpPr>
          <p:nvPr/>
        </p:nvCxnSpPr>
        <p:spPr>
          <a:xfrm>
            <a:off x="7518855" y="2769942"/>
            <a:ext cx="23679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E1278D4-264B-2AF6-352B-0DC55D356D42}"/>
              </a:ext>
            </a:extLst>
          </p:cNvPr>
          <p:cNvSpPr txBox="1"/>
          <p:nvPr/>
        </p:nvSpPr>
        <p:spPr>
          <a:xfrm>
            <a:off x="705567" y="1428769"/>
            <a:ext cx="106818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b="1" i="0" u="none" strike="noStrike" baseline="0">
                <a:solidFill>
                  <a:srgbClr val="000000"/>
                </a:solidFill>
                <a:latin typeface="DM Sans 14pt"/>
                <a:ea typeface="DM Sans 14pt"/>
                <a:cs typeface="DM Sans 14pt"/>
              </a:rPr>
              <a:t>Inputting unpublished writing and data into large language models (LLMs) like ChatGPT carries numerous risks in </a:t>
            </a:r>
            <a:r>
              <a:rPr lang="en-US" sz="2200" b="1">
                <a:solidFill>
                  <a:srgbClr val="000000"/>
                </a:solidFill>
                <a:latin typeface="DM Sans 14pt"/>
                <a:ea typeface="DM Sans 14pt"/>
                <a:cs typeface="DM Sans 14pt"/>
              </a:rPr>
              <a:t>4</a:t>
            </a:r>
            <a:r>
              <a:rPr lang="en-US" sz="2200" b="1" i="0" u="none" strike="noStrike" baseline="0">
                <a:solidFill>
                  <a:srgbClr val="000000"/>
                </a:solidFill>
                <a:latin typeface="DM Sans 14pt"/>
                <a:ea typeface="DM Sans 14pt"/>
                <a:cs typeface="DM Sans 14pt"/>
              </a:rPr>
              <a:t> areas of concern: </a:t>
            </a:r>
            <a:endParaRPr lang="en-US" b="1"/>
          </a:p>
        </p:txBody>
      </p:sp>
      <p:sp>
        <p:nvSpPr>
          <p:cNvPr id="17" name="TextBox 16">
            <a:extLst>
              <a:ext uri="{FF2B5EF4-FFF2-40B4-BE49-F238E27FC236}">
                <a16:creationId xmlns:a16="http://schemas.microsoft.com/office/drawing/2014/main" id="{364BAC56-C84F-15E3-DE89-97869D05A250}"/>
              </a:ext>
            </a:extLst>
          </p:cNvPr>
          <p:cNvSpPr txBox="1"/>
          <p:nvPr/>
        </p:nvSpPr>
        <p:spPr>
          <a:xfrm>
            <a:off x="1993498" y="2619666"/>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1</a:t>
            </a:r>
          </a:p>
        </p:txBody>
      </p:sp>
      <p:sp>
        <p:nvSpPr>
          <p:cNvPr id="14" name="TextBox 13">
            <a:extLst>
              <a:ext uri="{FF2B5EF4-FFF2-40B4-BE49-F238E27FC236}">
                <a16:creationId xmlns:a16="http://schemas.microsoft.com/office/drawing/2014/main" id="{B502CD8F-AEDE-4BEB-7EEA-1ED6C67B092F}"/>
              </a:ext>
            </a:extLst>
          </p:cNvPr>
          <p:cNvSpPr txBox="1"/>
          <p:nvPr/>
        </p:nvSpPr>
        <p:spPr>
          <a:xfrm>
            <a:off x="1008322" y="3942010"/>
            <a:ext cx="2273072" cy="1073947"/>
          </a:xfrm>
          <a:prstGeom prst="rect">
            <a:avLst/>
          </a:prstGeom>
          <a:noFill/>
        </p:spPr>
        <p:txBody>
          <a:bodyPr wrap="square" lIns="91440" tIns="45720" rIns="91440" bIns="45720" rtlCol="0" anchor="t">
            <a:noAutofit/>
          </a:bodyPr>
          <a:lstStyle/>
          <a:p>
            <a:pPr algn="ctr"/>
            <a:r>
              <a:rPr lang="en-US" sz="2200" b="1">
                <a:latin typeface="DM Sans 14pt"/>
                <a:ea typeface="Roboto"/>
              </a:rPr>
              <a:t>INTELLECTUAL PROPERTY</a:t>
            </a:r>
            <a:endParaRPr lang="en-US" sz="2200" b="1">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p:txBody>
      </p:sp>
      <p:sp>
        <p:nvSpPr>
          <p:cNvPr id="18" name="TextBox 17">
            <a:extLst>
              <a:ext uri="{FF2B5EF4-FFF2-40B4-BE49-F238E27FC236}">
                <a16:creationId xmlns:a16="http://schemas.microsoft.com/office/drawing/2014/main" id="{F181689E-2393-DA82-0CB9-50C048B93A4F}"/>
              </a:ext>
            </a:extLst>
          </p:cNvPr>
          <p:cNvSpPr txBox="1"/>
          <p:nvPr/>
        </p:nvSpPr>
        <p:spPr>
          <a:xfrm>
            <a:off x="4601146" y="2618445"/>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2</a:t>
            </a:r>
          </a:p>
        </p:txBody>
      </p:sp>
      <p:sp>
        <p:nvSpPr>
          <p:cNvPr id="13" name="TextBox 12">
            <a:extLst>
              <a:ext uri="{FF2B5EF4-FFF2-40B4-BE49-F238E27FC236}">
                <a16:creationId xmlns:a16="http://schemas.microsoft.com/office/drawing/2014/main" id="{359F5087-7644-74CF-BEB3-6E001D6D7B4C}"/>
              </a:ext>
            </a:extLst>
          </p:cNvPr>
          <p:cNvSpPr txBox="1"/>
          <p:nvPr/>
        </p:nvSpPr>
        <p:spPr>
          <a:xfrm>
            <a:off x="3881877" y="4022189"/>
            <a:ext cx="1746600" cy="1101655"/>
          </a:xfrm>
          <a:prstGeom prst="rect">
            <a:avLst/>
          </a:prstGeom>
          <a:noFill/>
        </p:spPr>
        <p:txBody>
          <a:bodyPr wrap="square" lIns="91440" tIns="45720" rIns="91440" bIns="45720" rtlCol="0" anchor="t">
            <a:noAutofit/>
          </a:bodyPr>
          <a:lstStyle/>
          <a:p>
            <a:pPr algn="ctr"/>
            <a:r>
              <a:rPr lang="en-US" sz="2200" b="1">
                <a:solidFill>
                  <a:schemeClr val="bg1"/>
                </a:solidFill>
                <a:latin typeface="DM Sans 14pt"/>
                <a:ea typeface="Roboto"/>
              </a:rPr>
              <a:t>PRIVACY</a:t>
            </a:r>
            <a:endParaRPr lang="en-US" sz="2200" b="1">
              <a:solidFill>
                <a:schemeClr val="bg1"/>
              </a:solidFill>
            </a:endParaRPr>
          </a:p>
          <a:p>
            <a:pPr algn="ctr"/>
            <a:endParaRPr lang="en-US" sz="2200">
              <a:solidFill>
                <a:schemeClr val="bg1"/>
              </a:solidFill>
              <a:latin typeface="DM Sans 14pt" pitchFamily="2" charset="77"/>
              <a:ea typeface="Roboto" panose="02000000000000000000" pitchFamily="2" charset="0"/>
            </a:endParaRPr>
          </a:p>
        </p:txBody>
      </p:sp>
      <p:sp>
        <p:nvSpPr>
          <p:cNvPr id="19" name="TextBox 18">
            <a:extLst>
              <a:ext uri="{FF2B5EF4-FFF2-40B4-BE49-F238E27FC236}">
                <a16:creationId xmlns:a16="http://schemas.microsoft.com/office/drawing/2014/main" id="{3495322C-8A3D-57FC-2237-D0F065DCD4B5}"/>
              </a:ext>
            </a:extLst>
          </p:cNvPr>
          <p:cNvSpPr txBox="1"/>
          <p:nvPr/>
        </p:nvSpPr>
        <p:spPr>
          <a:xfrm>
            <a:off x="7224293" y="2618445"/>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3</a:t>
            </a:r>
          </a:p>
        </p:txBody>
      </p:sp>
      <p:sp>
        <p:nvSpPr>
          <p:cNvPr id="15" name="TextBox 14">
            <a:extLst>
              <a:ext uri="{FF2B5EF4-FFF2-40B4-BE49-F238E27FC236}">
                <a16:creationId xmlns:a16="http://schemas.microsoft.com/office/drawing/2014/main" id="{DF23AF71-7F09-FEBA-D293-450B84B65BE1}"/>
              </a:ext>
            </a:extLst>
          </p:cNvPr>
          <p:cNvSpPr txBox="1"/>
          <p:nvPr/>
        </p:nvSpPr>
        <p:spPr>
          <a:xfrm>
            <a:off x="6508574" y="3862498"/>
            <a:ext cx="1746600" cy="1101655"/>
          </a:xfrm>
          <a:prstGeom prst="rect">
            <a:avLst/>
          </a:prstGeom>
          <a:noFill/>
        </p:spPr>
        <p:txBody>
          <a:bodyPr wrap="square" lIns="91440" tIns="45720" rIns="91440" bIns="45720" rtlCol="0" anchor="t">
            <a:noAutofit/>
          </a:bodyPr>
          <a:lstStyle/>
          <a:p>
            <a:pPr algn="ctr"/>
            <a:r>
              <a:rPr lang="en-US" sz="2200" b="1">
                <a:solidFill>
                  <a:schemeClr val="bg1"/>
                </a:solidFill>
                <a:latin typeface="DM Sans 14pt"/>
                <a:ea typeface="Roboto"/>
              </a:rPr>
              <a:t>DATA SECURITY</a:t>
            </a:r>
            <a:endParaRPr lang="en-US" sz="2200" b="1">
              <a:solidFill>
                <a:schemeClr val="bg1"/>
              </a:solidFill>
            </a:endParaRPr>
          </a:p>
          <a:p>
            <a:pPr algn="ctr"/>
            <a:endParaRPr lang="en-US" sz="2200">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p:txBody>
      </p:sp>
      <p:sp>
        <p:nvSpPr>
          <p:cNvPr id="20" name="TextBox 19">
            <a:extLst>
              <a:ext uri="{FF2B5EF4-FFF2-40B4-BE49-F238E27FC236}">
                <a16:creationId xmlns:a16="http://schemas.microsoft.com/office/drawing/2014/main" id="{8F8717F6-C852-44C4-E098-D9E5200C18F4}"/>
              </a:ext>
            </a:extLst>
          </p:cNvPr>
          <p:cNvSpPr txBox="1"/>
          <p:nvPr/>
        </p:nvSpPr>
        <p:spPr>
          <a:xfrm>
            <a:off x="9828357" y="2618444"/>
            <a:ext cx="352741" cy="318839"/>
          </a:xfrm>
          <a:prstGeom prst="rect">
            <a:avLst/>
          </a:prstGeom>
          <a:noFill/>
        </p:spPr>
        <p:txBody>
          <a:bodyPr wrap="square" rtlCol="0">
            <a:spAutoFit/>
          </a:bodyPr>
          <a:lstStyle/>
          <a:p>
            <a:pPr algn="ctr"/>
            <a:r>
              <a:rPr lang="en-US" sz="1400" b="1">
                <a:solidFill>
                  <a:schemeClr val="bg1"/>
                </a:solidFill>
                <a:latin typeface="DM Sans 14pt" pitchFamily="2" charset="77"/>
                <a:ea typeface="Roboto" panose="02000000000000000000" pitchFamily="2" charset="0"/>
              </a:rPr>
              <a:t>4</a:t>
            </a:r>
          </a:p>
        </p:txBody>
      </p:sp>
      <p:sp>
        <p:nvSpPr>
          <p:cNvPr id="16" name="TextBox 15">
            <a:extLst>
              <a:ext uri="{FF2B5EF4-FFF2-40B4-BE49-F238E27FC236}">
                <a16:creationId xmlns:a16="http://schemas.microsoft.com/office/drawing/2014/main" id="{5A219D4D-40DE-7308-8E57-0ABC781D6FFB}"/>
              </a:ext>
            </a:extLst>
          </p:cNvPr>
          <p:cNvSpPr txBox="1"/>
          <p:nvPr/>
        </p:nvSpPr>
        <p:spPr>
          <a:xfrm>
            <a:off x="9037595" y="4022190"/>
            <a:ext cx="1985552" cy="1101655"/>
          </a:xfrm>
          <a:prstGeom prst="rect">
            <a:avLst/>
          </a:prstGeom>
          <a:noFill/>
        </p:spPr>
        <p:txBody>
          <a:bodyPr wrap="square" lIns="91440" tIns="45720" rIns="91440" bIns="45720" rtlCol="0" anchor="t">
            <a:noAutofit/>
          </a:bodyPr>
          <a:lstStyle/>
          <a:p>
            <a:pPr algn="ctr"/>
            <a:r>
              <a:rPr lang="en-US" sz="2200" b="1">
                <a:solidFill>
                  <a:schemeClr val="bg1"/>
                </a:solidFill>
                <a:latin typeface="DM Sans 14pt"/>
                <a:ea typeface="Roboto"/>
              </a:rPr>
              <a:t>REPUTATION</a:t>
            </a:r>
            <a:endParaRPr lang="en-US" sz="2200" b="1">
              <a:solidFill>
                <a:schemeClr val="bg1"/>
              </a:solidFill>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a:p>
            <a:pPr algn="ctr"/>
            <a:endParaRPr lang="en-US" sz="2200">
              <a:latin typeface="DM Sans 14pt" pitchFamily="2" charset="77"/>
              <a:ea typeface="Roboto" panose="02000000000000000000" pitchFamily="2" charset="0"/>
            </a:endParaRPr>
          </a:p>
        </p:txBody>
      </p:sp>
    </p:spTree>
    <p:extLst>
      <p:ext uri="{BB962C8B-B14F-4D97-AF65-F5344CB8AC3E}">
        <p14:creationId xmlns:p14="http://schemas.microsoft.com/office/powerpoint/2010/main" val="9038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3952-596F-2D27-9C78-8910A96D5308}"/>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57B79DE9-77BB-BFF6-B435-E2C0C8B1019C}"/>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AAE6FB51-C3BE-E11E-B9A2-5AC07DA47B9D}"/>
              </a:ext>
            </a:extLst>
          </p:cNvPr>
          <p:cNvSpPr txBox="1">
            <a:spLocks noGrp="1"/>
          </p:cNvSpPr>
          <p:nvPr>
            <p:ph type="title" idx="4294967295"/>
          </p:nvPr>
        </p:nvSpPr>
        <p:spPr>
          <a:xfrm>
            <a:off x="720088" y="717629"/>
            <a:ext cx="5099688" cy="473218"/>
          </a:xfrm>
          <a:prstGeom prst="rect">
            <a:avLst/>
          </a:prstGeom>
          <a:solidFill>
            <a:srgbClr val="FFC429"/>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DM Sans 14pt"/>
                <a:ea typeface="Roboto"/>
                <a:cs typeface="Arial"/>
              </a:rPr>
              <a:t>RISK: Intellectual Property</a:t>
            </a:r>
          </a:p>
        </p:txBody>
      </p:sp>
      <p:sp>
        <p:nvSpPr>
          <p:cNvPr id="6" name="TextBox 5">
            <a:extLst>
              <a:ext uri="{FF2B5EF4-FFF2-40B4-BE49-F238E27FC236}">
                <a16:creationId xmlns:a16="http://schemas.microsoft.com/office/drawing/2014/main" id="{D981ED96-E30B-6843-EC7E-8D536E2C5516}"/>
              </a:ext>
            </a:extLst>
          </p:cNvPr>
          <p:cNvSpPr txBox="1"/>
          <p:nvPr/>
        </p:nvSpPr>
        <p:spPr>
          <a:xfrm>
            <a:off x="720088" y="1504291"/>
            <a:ext cx="4368748"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200">
                <a:latin typeface="DM Sans 14pt"/>
                <a:ea typeface="Roboto"/>
                <a:cs typeface="Arial"/>
              </a:rPr>
              <a:t>If you input unpublished ideas, research, writing, and/or data into an LLM, you could </a:t>
            </a:r>
            <a:r>
              <a:rPr lang="en-US" sz="2200" b="1">
                <a:latin typeface="DM Sans 14pt"/>
                <a:ea typeface="Roboto"/>
                <a:cs typeface="Arial"/>
              </a:rPr>
              <a:t>compromise your ability to retain full intellectual property rights</a:t>
            </a:r>
            <a:r>
              <a:rPr lang="en-US" sz="2200">
                <a:latin typeface="DM Sans 14pt"/>
                <a:ea typeface="Roboto"/>
                <a:cs typeface="Arial"/>
              </a:rPr>
              <a:t>.</a:t>
            </a:r>
          </a:p>
          <a:p>
            <a:endParaRPr lang="en-US" sz="2200">
              <a:latin typeface="DM Sans 14pt"/>
              <a:ea typeface="Roboto"/>
              <a:cs typeface="Arial"/>
            </a:endParaRPr>
          </a:p>
          <a:p>
            <a:r>
              <a:rPr lang="en-US" sz="2200">
                <a:latin typeface="DM Sans 14pt"/>
                <a:ea typeface="Roboto"/>
                <a:cs typeface="Arial"/>
              </a:rPr>
              <a:t>You risk losing the option of publishing your work in a journal or as part of your thesis.</a:t>
            </a:r>
          </a:p>
          <a:p>
            <a:endParaRPr lang="en-US" sz="2200">
              <a:latin typeface="DM Sans 14pt"/>
              <a:ea typeface="Roboto"/>
              <a:cs typeface="Arial"/>
            </a:endParaRPr>
          </a:p>
          <a:p>
            <a:r>
              <a:rPr lang="en-US" sz="2200">
                <a:latin typeface="DM Sans 14pt"/>
                <a:ea typeface="Roboto"/>
                <a:cs typeface="Arial"/>
              </a:rPr>
              <a:t>Be aware of all the risks before using any LLM.</a:t>
            </a:r>
          </a:p>
          <a:p>
            <a:pPr marL="457200" indent="-457200">
              <a:buAutoNum type="arabicPeriod"/>
            </a:pPr>
            <a:endParaRPr lang="en-US" sz="2200">
              <a:latin typeface="DM Sans 14pt"/>
              <a:ea typeface="Roboto"/>
              <a:cs typeface="Arial"/>
            </a:endParaRPr>
          </a:p>
        </p:txBody>
      </p:sp>
    </p:spTree>
    <p:extLst>
      <p:ext uri="{BB962C8B-B14F-4D97-AF65-F5344CB8AC3E}">
        <p14:creationId xmlns:p14="http://schemas.microsoft.com/office/powerpoint/2010/main" val="151721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48EA-0341-8CDF-A047-B41CC1A23522}"/>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083FF1C-20E8-9649-5A83-E444F5A91168}"/>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26E7FC0B-106C-D127-7B80-F46C234F9B20}"/>
              </a:ext>
            </a:extLst>
          </p:cNvPr>
          <p:cNvSpPr txBox="1">
            <a:spLocks noGrp="1"/>
          </p:cNvSpPr>
          <p:nvPr>
            <p:ph type="title" idx="4294967295"/>
          </p:nvPr>
        </p:nvSpPr>
        <p:spPr>
          <a:xfrm>
            <a:off x="720088" y="717629"/>
            <a:ext cx="5099688" cy="473218"/>
          </a:xfrm>
          <a:prstGeom prst="rect">
            <a:avLst/>
          </a:prstGeom>
          <a:solidFill>
            <a:srgbClr val="FFC429"/>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DM Sans 14pt"/>
                <a:ea typeface="Roboto"/>
                <a:cs typeface="Arial"/>
              </a:rPr>
              <a:t>RISK: Intellectual Property</a:t>
            </a:r>
          </a:p>
        </p:txBody>
      </p:sp>
      <p:sp>
        <p:nvSpPr>
          <p:cNvPr id="6" name="TextBox 5">
            <a:extLst>
              <a:ext uri="{FF2B5EF4-FFF2-40B4-BE49-F238E27FC236}">
                <a16:creationId xmlns:a16="http://schemas.microsoft.com/office/drawing/2014/main" id="{05D30184-C558-3C3E-3B1B-025C99C93A5E}"/>
              </a:ext>
            </a:extLst>
          </p:cNvPr>
          <p:cNvSpPr txBox="1"/>
          <p:nvPr/>
        </p:nvSpPr>
        <p:spPr>
          <a:xfrm>
            <a:off x="609255" y="1504291"/>
            <a:ext cx="5668882"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AutoNum type="arabicPeriod"/>
            </a:pPr>
            <a:r>
              <a:rPr lang="en-US" sz="2200">
                <a:latin typeface="DM Sans 14pt"/>
                <a:ea typeface="Roboto"/>
                <a:cs typeface="Arial"/>
              </a:rPr>
              <a:t>If unpublished research or writing is (un)intentionally incorporated into a model's training and future outputs, your work could resurface without attribution, thus leading to </a:t>
            </a:r>
            <a:r>
              <a:rPr lang="en-US" sz="2200" b="1">
                <a:latin typeface="DM Sans 14pt"/>
                <a:ea typeface="Roboto"/>
                <a:cs typeface="Arial"/>
              </a:rPr>
              <a:t>potential accusations of plagiarism</a:t>
            </a:r>
            <a:r>
              <a:rPr lang="en-US" sz="2200">
                <a:latin typeface="DM Sans 14pt"/>
                <a:ea typeface="Roboto"/>
                <a:cs typeface="Arial"/>
              </a:rPr>
              <a:t>.</a:t>
            </a:r>
            <a:endParaRPr lang="en-US">
              <a:latin typeface="Aptos Display" panose="02110004020202020204"/>
              <a:ea typeface="Roboto"/>
              <a:cs typeface="Arial"/>
            </a:endParaRPr>
          </a:p>
          <a:p>
            <a:pPr marL="457200" indent="-457200">
              <a:buAutoNum type="arabicPeriod"/>
            </a:pPr>
            <a:endParaRPr lang="en-US" sz="1200">
              <a:latin typeface="DM Sans 14pt"/>
              <a:ea typeface="Roboto"/>
              <a:cs typeface="Arial"/>
            </a:endParaRPr>
          </a:p>
          <a:p>
            <a:pPr marL="457200" indent="-457200">
              <a:buAutoNum type="arabicPeriod"/>
            </a:pPr>
            <a:r>
              <a:rPr lang="en-US" sz="2200">
                <a:latin typeface="DM Sans 14pt"/>
                <a:ea typeface="Roboto"/>
                <a:cs typeface="Arial"/>
              </a:rPr>
              <a:t>If you are developing cutting-edge or proprietary research, using LLMs that store data (even temporarily) may lead to </a:t>
            </a:r>
            <a:r>
              <a:rPr lang="en-US" sz="2200" b="1">
                <a:latin typeface="DM Sans 14pt"/>
                <a:ea typeface="Roboto"/>
                <a:cs typeface="Arial"/>
              </a:rPr>
              <a:t>unintentional early disclosures, which could undermine patent eligibility </a:t>
            </a:r>
            <a:r>
              <a:rPr lang="en-US" sz="2200">
                <a:latin typeface="DM Sans 14pt"/>
                <a:ea typeface="Roboto"/>
                <a:cs typeface="Arial"/>
              </a:rPr>
              <a:t>and/or </a:t>
            </a:r>
            <a:r>
              <a:rPr lang="en-US" sz="2200" b="1">
                <a:latin typeface="DM Sans 14pt"/>
                <a:ea typeface="Roboto"/>
                <a:cs typeface="Arial"/>
              </a:rPr>
              <a:t>enable other independent developments</a:t>
            </a:r>
            <a:r>
              <a:rPr lang="en-US" sz="2200">
                <a:latin typeface="DM Sans 14pt"/>
                <a:ea typeface="Roboto"/>
                <a:cs typeface="Arial"/>
              </a:rPr>
              <a:t>. </a:t>
            </a:r>
          </a:p>
          <a:p>
            <a:pPr marL="457200" indent="-457200">
              <a:buAutoNum type="arabicPeriod"/>
            </a:pPr>
            <a:endParaRPr lang="en-US" sz="2200">
              <a:latin typeface="DM Sans 14pt"/>
              <a:ea typeface="Roboto"/>
              <a:cs typeface="Arial"/>
            </a:endParaRPr>
          </a:p>
          <a:p>
            <a:pPr marL="457200" indent="-457200">
              <a:buAutoNum type="arabicPeriod"/>
            </a:pPr>
            <a:endParaRPr lang="en-US" sz="2200">
              <a:latin typeface="DM Sans 14pt"/>
              <a:ea typeface="Roboto"/>
              <a:cs typeface="Arial"/>
            </a:endParaRPr>
          </a:p>
        </p:txBody>
      </p:sp>
    </p:spTree>
    <p:extLst>
      <p:ext uri="{BB962C8B-B14F-4D97-AF65-F5344CB8AC3E}">
        <p14:creationId xmlns:p14="http://schemas.microsoft.com/office/powerpoint/2010/main" val="199679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AEB6E-98F9-81D0-58BA-0D19E4EDF66F}"/>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3F8B129-8534-3E24-5017-662E5B566064}"/>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EAC62EA4-E541-89FB-4B82-781145310BAC}"/>
              </a:ext>
            </a:extLst>
          </p:cNvPr>
          <p:cNvSpPr txBox="1">
            <a:spLocks noGrp="1"/>
          </p:cNvSpPr>
          <p:nvPr>
            <p:ph type="title" idx="4294967295"/>
          </p:nvPr>
        </p:nvSpPr>
        <p:spPr>
          <a:xfrm>
            <a:off x="720088" y="717629"/>
            <a:ext cx="5099688" cy="473218"/>
          </a:xfrm>
          <a:prstGeom prst="rect">
            <a:avLst/>
          </a:prstGeom>
          <a:solidFill>
            <a:srgbClr val="E51937"/>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DM Sans 14pt"/>
                <a:ea typeface="Roboto"/>
                <a:cs typeface="Arial"/>
              </a:rPr>
              <a:t>RISK: Privacy</a:t>
            </a:r>
          </a:p>
        </p:txBody>
      </p:sp>
      <p:sp>
        <p:nvSpPr>
          <p:cNvPr id="6" name="TextBox 5">
            <a:extLst>
              <a:ext uri="{FF2B5EF4-FFF2-40B4-BE49-F238E27FC236}">
                <a16:creationId xmlns:a16="http://schemas.microsoft.com/office/drawing/2014/main" id="{324E2E2B-D73D-7393-0618-6CF460BA78A0}"/>
              </a:ext>
            </a:extLst>
          </p:cNvPr>
          <p:cNvSpPr txBox="1"/>
          <p:nvPr/>
        </p:nvSpPr>
        <p:spPr>
          <a:xfrm>
            <a:off x="609255" y="1504291"/>
            <a:ext cx="5343698"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mj-lt"/>
              <a:buAutoNum type="arabicPeriod" startAt="3"/>
            </a:pPr>
            <a:r>
              <a:rPr lang="en-US" sz="2200">
                <a:latin typeface="DM Sans 14pt"/>
                <a:ea typeface="Roboto"/>
                <a:cs typeface="Arial"/>
              </a:rPr>
              <a:t>If </a:t>
            </a:r>
            <a:r>
              <a:rPr lang="en-US" sz="2200">
                <a:latin typeface="DM Sans 14pt"/>
              </a:rPr>
              <a:t>sensitive or confidential material is input into an LLM, this sharing could </a:t>
            </a:r>
            <a:r>
              <a:rPr lang="en-US" sz="2200" b="1">
                <a:latin typeface="DM Sans 14pt"/>
              </a:rPr>
              <a:t>violate </a:t>
            </a:r>
            <a:r>
              <a:rPr lang="en-US" sz="2200" b="1" u="sng">
                <a:solidFill>
                  <a:srgbClr val="187BB4"/>
                </a:solidFill>
                <a:latin typeface="DM Sans 14pt"/>
                <a:hlinkClick r:id="rId3">
                  <a:extLst>
                    <a:ext uri="{A12FA001-AC4F-418D-AE19-62706E023703}">
                      <ahyp:hlinkClr xmlns:ahyp="http://schemas.microsoft.com/office/drawing/2018/hyperlinkcolor" val="tx"/>
                    </a:ext>
                  </a:extLst>
                </a:hlinkClick>
              </a:rPr>
              <a:t>internal institutional data governance policies</a:t>
            </a:r>
            <a:r>
              <a:rPr lang="en-US" sz="2200">
                <a:latin typeface="DM Sans 14pt"/>
              </a:rPr>
              <a:t>.</a:t>
            </a:r>
          </a:p>
          <a:p>
            <a:pPr marL="457200" indent="-457200">
              <a:buFont typeface="+mj-lt"/>
              <a:buAutoNum type="arabicPeriod" startAt="3"/>
            </a:pPr>
            <a:endParaRPr lang="en-US" sz="1050">
              <a:latin typeface="DM Sans 14pt"/>
            </a:endParaRPr>
          </a:p>
          <a:p>
            <a:pPr marL="457200" indent="-457200">
              <a:buFont typeface="+mj-lt"/>
              <a:buAutoNum type="arabicPeriod" startAt="3"/>
            </a:pPr>
            <a:r>
              <a:rPr lang="en-US" sz="2200">
                <a:latin typeface="DM Sans 14pt"/>
              </a:rPr>
              <a:t>If data contains sensitive or personally identifiable information (PII), this sharing could </a:t>
            </a:r>
            <a:r>
              <a:rPr lang="en-US" sz="2200" b="1">
                <a:latin typeface="DM Sans 14pt"/>
              </a:rPr>
              <a:t>violate privacy laws</a:t>
            </a:r>
            <a:r>
              <a:rPr lang="en-US" sz="2200">
                <a:latin typeface="DM Sans 14pt"/>
              </a:rPr>
              <a:t>, such as </a:t>
            </a:r>
            <a:r>
              <a:rPr lang="en-US" sz="2200" u="sng">
                <a:solidFill>
                  <a:srgbClr val="187BB4"/>
                </a:solidFill>
                <a:latin typeface="DM Sans 14pt"/>
                <a:ea typeface="Roboto"/>
                <a:cs typeface="Roboto"/>
                <a:hlinkClick r:id="rId4">
                  <a:extLst>
                    <a:ext uri="{A12FA001-AC4F-418D-AE19-62706E023703}">
                      <ahyp:hlinkClr xmlns:ahyp="http://schemas.microsoft.com/office/drawing/2018/hyperlinkcolor" val="tx"/>
                    </a:ext>
                  </a:extLst>
                </a:hlinkClick>
              </a:rPr>
              <a:t>Freedom of Information and Protection of Privacy Act (FIPPA) Manual | ontario.ca</a:t>
            </a:r>
            <a:endParaRPr lang="en-US" sz="2200">
              <a:solidFill>
                <a:srgbClr val="187BB4"/>
              </a:solidFill>
              <a:latin typeface="DM Sans 14pt"/>
              <a:ea typeface="Roboto"/>
              <a:cs typeface="Roboto"/>
            </a:endParaRPr>
          </a:p>
          <a:p>
            <a:pPr marL="457200" indent="-457200">
              <a:buFont typeface="+mj-lt"/>
              <a:buAutoNum type="arabicPeriod" startAt="3"/>
            </a:pPr>
            <a:endParaRPr lang="en-US" sz="2200">
              <a:latin typeface="DM Sans 14pt"/>
              <a:ea typeface="Roboto"/>
              <a:cs typeface="Arial"/>
            </a:endParaRPr>
          </a:p>
          <a:p>
            <a:pPr marL="457200" indent="-457200">
              <a:buFont typeface="+mj-lt"/>
              <a:buAutoNum type="arabicPeriod" startAt="3"/>
            </a:pPr>
            <a:endParaRPr lang="en-US" sz="2200">
              <a:latin typeface="DM Sans 14pt"/>
              <a:ea typeface="Roboto"/>
              <a:cs typeface="Arial"/>
            </a:endParaRPr>
          </a:p>
        </p:txBody>
      </p:sp>
    </p:spTree>
    <p:extLst>
      <p:ext uri="{BB962C8B-B14F-4D97-AF65-F5344CB8AC3E}">
        <p14:creationId xmlns:p14="http://schemas.microsoft.com/office/powerpoint/2010/main" val="249254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E8EB-7F49-0F41-89AD-1E43C30BBF67}"/>
            </a:ext>
          </a:extLst>
        </p:cNvPr>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A8667D06-820F-CF0C-0422-C859876668B9}"/>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372225" y="0"/>
            <a:ext cx="5819775" cy="6858000"/>
          </a:xfrm>
          <a:prstGeom prst="rect">
            <a:avLst/>
          </a:prstGeom>
        </p:spPr>
      </p:pic>
      <p:sp>
        <p:nvSpPr>
          <p:cNvPr id="5" name="Title 1">
            <a:extLst>
              <a:ext uri="{FF2B5EF4-FFF2-40B4-BE49-F238E27FC236}">
                <a16:creationId xmlns:a16="http://schemas.microsoft.com/office/drawing/2014/main" id="{7CC5DB6C-5BD3-3F62-7E48-2C9E65AE8BA0}"/>
              </a:ext>
            </a:extLst>
          </p:cNvPr>
          <p:cNvSpPr txBox="1">
            <a:spLocks noGrp="1"/>
          </p:cNvSpPr>
          <p:nvPr>
            <p:ph type="title" idx="4294967295"/>
          </p:nvPr>
        </p:nvSpPr>
        <p:spPr>
          <a:xfrm>
            <a:off x="720088" y="717629"/>
            <a:ext cx="5099688" cy="473218"/>
          </a:xfrm>
          <a:prstGeom prst="rect">
            <a:avLst/>
          </a:prstGeom>
          <a:solidFill>
            <a:srgbClr val="747676"/>
          </a:solidFill>
          <a:ln>
            <a:noFill/>
            <a:prstDash/>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90000"/>
              </a:lnSpc>
              <a:spcBef>
                <a:spcPct val="0"/>
              </a:spcBef>
              <a:buNone/>
              <a:defRPr sz="2800" b="1" i="0" kern="1200" cap="small" baseline="0">
                <a:solidFill>
                  <a:srgbClr val="C20430"/>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DM Sans 14pt"/>
                <a:ea typeface="Roboto"/>
                <a:cs typeface="Arial"/>
              </a:rPr>
              <a:t>RISK: Data Security</a:t>
            </a:r>
          </a:p>
        </p:txBody>
      </p:sp>
      <p:sp>
        <p:nvSpPr>
          <p:cNvPr id="6" name="TextBox 5">
            <a:extLst>
              <a:ext uri="{FF2B5EF4-FFF2-40B4-BE49-F238E27FC236}">
                <a16:creationId xmlns:a16="http://schemas.microsoft.com/office/drawing/2014/main" id="{E055577A-4CB8-5C37-70CF-1B33FA4DEFD0}"/>
              </a:ext>
            </a:extLst>
          </p:cNvPr>
          <p:cNvSpPr txBox="1"/>
          <p:nvPr/>
        </p:nvSpPr>
        <p:spPr>
          <a:xfrm>
            <a:off x="609255" y="1504291"/>
            <a:ext cx="4706389" cy="2503945"/>
          </a:xfrm>
          <a:prstGeom prst="rect">
            <a:avLst/>
          </a:prstGeom>
          <a:noFill/>
        </p:spPr>
        <p:style>
          <a:lnRef idx="0">
            <a:scrgbClr r="0" g="0" b="0"/>
          </a:lnRef>
          <a:fillRef idx="0">
            <a:scrgbClr r="0" g="0" b="0"/>
          </a:fillRef>
          <a:effectRef idx="0">
            <a:scrgbClr r="0" g="0" b="0"/>
          </a:effectRef>
          <a:fontRef idx="major"/>
        </p:style>
        <p:txBody>
          <a:bodyPr wrap="square"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mj-lt"/>
              <a:buAutoNum type="arabicPeriod" startAt="5"/>
            </a:pPr>
            <a:r>
              <a:rPr lang="en-US" sz="2400">
                <a:latin typeface="DM Sans 14pt"/>
              </a:rPr>
              <a:t>LLM providers may be operating in jurisdictions (countries) with different data protection laws, potentially </a:t>
            </a:r>
            <a:r>
              <a:rPr lang="en-US" sz="2400" b="1">
                <a:latin typeface="DM Sans 14pt"/>
              </a:rPr>
              <a:t>compromising the privacy of your data, leading to legal complications</a:t>
            </a:r>
            <a:r>
              <a:rPr lang="en-US" sz="2400">
                <a:latin typeface="DM Sans 14pt"/>
              </a:rPr>
              <a:t>.</a:t>
            </a:r>
          </a:p>
          <a:p>
            <a:pPr>
              <a:buFont typeface="Symbol"/>
              <a:buChar char="•"/>
            </a:pPr>
            <a:endParaRPr lang="en-US"/>
          </a:p>
          <a:p>
            <a:pPr marL="457200" indent="-457200">
              <a:buAutoNum type="arabicPeriod"/>
            </a:pPr>
            <a:endParaRPr lang="en-US" sz="2200">
              <a:latin typeface="DM Sans 14pt"/>
              <a:ea typeface="Roboto"/>
              <a:cs typeface="Arial"/>
            </a:endParaRPr>
          </a:p>
          <a:p>
            <a:pPr marL="457200" indent="-457200">
              <a:buAutoNum type="arabicPeriod"/>
            </a:pPr>
            <a:endParaRPr lang="en-US" sz="2200">
              <a:latin typeface="DM Sans 14pt"/>
              <a:ea typeface="Roboto"/>
              <a:cs typeface="Arial"/>
            </a:endParaRPr>
          </a:p>
          <a:p>
            <a:pPr marL="457200" indent="-457200">
              <a:buAutoNum type="arabicPeriod"/>
            </a:pPr>
            <a:endParaRPr lang="en-US" sz="2200">
              <a:latin typeface="DM Sans 14pt"/>
              <a:ea typeface="Roboto"/>
              <a:cs typeface="Arial"/>
            </a:endParaRPr>
          </a:p>
        </p:txBody>
      </p:sp>
    </p:spTree>
    <p:extLst>
      <p:ext uri="{BB962C8B-B14F-4D97-AF65-F5344CB8AC3E}">
        <p14:creationId xmlns:p14="http://schemas.microsoft.com/office/powerpoint/2010/main" val="372903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7C65D3-8E44-AE67-8A25-DF07557D687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245789" cy="6858000"/>
          </a:xfrm>
          <a:prstGeom prst="rect">
            <a:avLst/>
          </a:prstGeom>
        </p:spPr>
      </p:pic>
      <p:pic>
        <p:nvPicPr>
          <p:cNvPr id="5" name="Graphic 4">
            <a:extLst>
              <a:ext uri="{FF2B5EF4-FFF2-40B4-BE49-F238E27FC236}">
                <a16:creationId xmlns:a16="http://schemas.microsoft.com/office/drawing/2014/main" id="{FE575AE6-5F3C-C171-1407-58DE4C83248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339" y="722504"/>
            <a:ext cx="2086040" cy="2623597"/>
          </a:xfrm>
          <a:prstGeom prst="rect">
            <a:avLst/>
          </a:prstGeom>
        </p:spPr>
      </p:pic>
      <p:sp>
        <p:nvSpPr>
          <p:cNvPr id="6" name="Title 1">
            <a:extLst>
              <a:ext uri="{FF2B5EF4-FFF2-40B4-BE49-F238E27FC236}">
                <a16:creationId xmlns:a16="http://schemas.microsoft.com/office/drawing/2014/main" id="{A187EC74-7EF4-ED3C-A0D9-CE0315990582}"/>
              </a:ext>
            </a:extLst>
          </p:cNvPr>
          <p:cNvSpPr txBox="1">
            <a:spLocks noGrp="1"/>
          </p:cNvSpPr>
          <p:nvPr>
            <p:ph type="title" idx="4294967295"/>
          </p:nvPr>
        </p:nvSpPr>
        <p:spPr>
          <a:xfrm>
            <a:off x="846610" y="4546968"/>
            <a:ext cx="10084625" cy="575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DM Sans 14pt"/>
                <a:ea typeface="Roboto"/>
                <a:cs typeface="Arial"/>
              </a:rPr>
              <a:t>All of these actions hold reputational risk for you, the University of Guelph, and your research partners.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066464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127A85F46B884A82ABA18F76B0F56B" ma:contentTypeVersion="17" ma:contentTypeDescription="Create a new document." ma:contentTypeScope="" ma:versionID="06111242e457f1ae331830ba52ce5437">
  <xsd:schema xmlns:xsd="http://www.w3.org/2001/XMLSchema" xmlns:xs="http://www.w3.org/2001/XMLSchema" xmlns:p="http://schemas.microsoft.com/office/2006/metadata/properties" xmlns:ns2="f4fac19e-8ad3-421e-8b8e-65df8a4416f2" xmlns:ns3="fafffe2b-fe0c-407f-8994-8c236c722d1b" targetNamespace="http://schemas.microsoft.com/office/2006/metadata/properties" ma:root="true" ma:fieldsID="e722959b813136781cca8f1110ffe694" ns2:_="" ns3:_="">
    <xsd:import namespace="f4fac19e-8ad3-421e-8b8e-65df8a4416f2"/>
    <xsd:import namespace="fafffe2b-fe0c-407f-8994-8c236c722d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ac19e-8ad3-421e-8b8e-65df8a441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193f5f-1873-4006-86b7-95c2ee499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fffe2b-fe0c-407f-8994-8c236c722d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2b64bc1-92e3-407d-a365-21d42ac2389c}" ma:internalName="TaxCatchAll" ma:showField="CatchAllData" ma:web="fafffe2b-fe0c-407f-8994-8c236c722d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fffe2b-fe0c-407f-8994-8c236c722d1b" xsi:nil="true"/>
    <lcf76f155ced4ddcb4097134ff3c332f xmlns="f4fac19e-8ad3-421e-8b8e-65df8a4416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C368A6-731D-4D19-874A-F1F7B7A21752}">
  <ds:schemaRefs>
    <ds:schemaRef ds:uri="f4fac19e-8ad3-421e-8b8e-65df8a4416f2"/>
    <ds:schemaRef ds:uri="fafffe2b-fe0c-407f-8994-8c236c722d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40D685-8074-40BA-9CAB-F206F805C3D6}">
  <ds:schemaRefs>
    <ds:schemaRef ds:uri="http://purl.org/dc/terms/"/>
    <ds:schemaRef ds:uri="http://schemas.openxmlformats.org/package/2006/metadata/core-properties"/>
    <ds:schemaRef ds:uri="f4fac19e-8ad3-421e-8b8e-65df8a4416f2"/>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fafffe2b-fe0c-407f-8994-8c236c722d1b"/>
    <ds:schemaRef ds:uri="http://www.w3.org/XML/1998/namespace"/>
  </ds:schemaRefs>
</ds:datastoreItem>
</file>

<file path=customXml/itemProps3.xml><?xml version="1.0" encoding="utf-8"?>
<ds:datastoreItem xmlns:ds="http://schemas.openxmlformats.org/officeDocument/2006/customXml" ds:itemID="{19FF88E1-337B-43B4-9A21-50D075D82A57}">
  <ds:schemaRefs>
    <ds:schemaRef ds:uri="http://schemas.microsoft.com/sharepoint/v3/contenttype/forms"/>
  </ds:schemaRefs>
</ds:datastoreItem>
</file>

<file path=docMetadata/LabelInfo.xml><?xml version="1.0" encoding="utf-8"?>
<clbl:labelList xmlns:clbl="http://schemas.microsoft.com/office/2020/mipLabelMetadata">
  <clbl:label id="{be62a12b-2cad-49a1-a5fa-85f4f3156a7d}" enabled="0" method="" siteId="{be62a12b-2cad-49a1-a5fa-85f4f3156a7d}" removed="1"/>
</clbl:labelList>
</file>

<file path=docProps/app.xml><?xml version="1.0" encoding="utf-8"?>
<Properties xmlns="http://schemas.openxmlformats.org/officeDocument/2006/extended-properties" xmlns:vt="http://schemas.openxmlformats.org/officeDocument/2006/docPropsVTypes">
  <TotalTime>80</TotalTime>
  <Words>1277</Words>
  <Application>Microsoft Office PowerPoint</Application>
  <PresentationFormat>Widescreen</PresentationFormat>
  <Paragraphs>194</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 Display</vt:lpstr>
      <vt:lpstr>Roboto</vt:lpstr>
      <vt:lpstr>DM Sans 14pt</vt:lpstr>
      <vt:lpstr>Aptos</vt:lpstr>
      <vt:lpstr>Symbol</vt:lpstr>
      <vt:lpstr>Arial</vt:lpstr>
      <vt:lpstr>DM Sans 14pt Light</vt:lpstr>
      <vt:lpstr>Office Theme</vt:lpstr>
      <vt:lpstr>AI and your Unpublished Writing:  Risks of Using Large Language Models (LLMs)</vt:lpstr>
      <vt:lpstr>PRESENTATION STRUCTURE</vt:lpstr>
      <vt:lpstr>1-page handout on the  Library website</vt:lpstr>
      <vt:lpstr>RISK Categories</vt:lpstr>
      <vt:lpstr>RISK: Intellectual Property</vt:lpstr>
      <vt:lpstr>RISK: Intellectual Property</vt:lpstr>
      <vt:lpstr>RISK: Privacy</vt:lpstr>
      <vt:lpstr>RISK: Data Security</vt:lpstr>
      <vt:lpstr>All of these actions hold reputational risk for you, the University of Guelph, and your research partners.</vt:lpstr>
      <vt:lpstr>Mitigation Strategies</vt:lpstr>
      <vt:lpstr>TERMS of USE and PRIVACY</vt:lpstr>
      <vt:lpstr>APPROVALS </vt:lpstr>
      <vt:lpstr>DISCLOSURES</vt:lpstr>
      <vt:lpstr>DATA MANAGEMENT POLICIES</vt:lpstr>
      <vt:lpstr>STORAGE &amp; TRAINING</vt:lpstr>
      <vt:lpstr>Comparison Table: AI Providers, Training, and Data Storage</vt:lpstr>
      <vt:lpstr>MICROSOFT 365 COPILOT CHAT – U of G licensed version</vt:lpstr>
      <vt:lpstr>When you plan to use AI providers and tools to support your research and writing...</vt:lpstr>
      <vt:lpstr>Guidance to follow when using LLMs</vt:lpstr>
      <vt:lpstr>Guidance to follow when using LLMs </vt:lpstr>
      <vt:lpstr>Guidance to follow when using LLMs</vt:lpstr>
      <vt:lpstr>Guidance to follow when using LLMs</vt:lpstr>
      <vt:lpstr>QUESTIONS?</vt:lpstr>
      <vt:lpstr>Creative Commons License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Unpublished Writing</dc:title>
  <dc:creator>Tiffany Murphy</dc:creator>
  <cp:lastModifiedBy>Ryan Moore</cp:lastModifiedBy>
  <cp:revision>8</cp:revision>
  <dcterms:created xsi:type="dcterms:W3CDTF">2025-05-02T18:19:29Z</dcterms:created>
  <dcterms:modified xsi:type="dcterms:W3CDTF">2026-02-10T14:08:22Z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0x0101001F127A85F46B884A82ABA18F76B0F56B</vt:lpwstr>
  </property>
  <property fmtid="{D5CDD505-2E9C-101B-9397-08002B2CF9AE}" pid="3" name="MediaServiceImageTags">
    <vt:lpwstr/>
  </property>
</Properties>
</file>